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5" r:id="rId6"/>
    <p:sldId id="276" r:id="rId7"/>
    <p:sldId id="261" r:id="rId8"/>
    <p:sldId id="262" r:id="rId9"/>
    <p:sldId id="263" r:id="rId10"/>
    <p:sldId id="264" r:id="rId11"/>
    <p:sldId id="266" r:id="rId12"/>
    <p:sldId id="267" r:id="rId13"/>
    <p:sldId id="269" r:id="rId14"/>
    <p:sldId id="271" r:id="rId15"/>
    <p:sldId id="273" r:id="rId16"/>
    <p:sldId id="272" r:id="rId17"/>
    <p:sldId id="277" r:id="rId18"/>
    <p:sldId id="274" r:id="rId19"/>
    <p:sldId id="278" r:id="rId20"/>
    <p:sldId id="279" r:id="rId21"/>
    <p:sldId id="275" r:id="rId22"/>
    <p:sldId id="280" r:id="rId23"/>
    <p:sldId id="281" r:id="rId2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56FB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8" autoAdjust="0"/>
    <p:restoredTop sz="94660"/>
  </p:normalViewPr>
  <p:slideViewPr>
    <p:cSldViewPr>
      <p:cViewPr varScale="1">
        <p:scale>
          <a:sx n="113" d="100"/>
          <a:sy n="113" d="100"/>
        </p:scale>
        <p:origin x="-1949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F569F6-9580-4940-8757-6A8429E2DC85}" type="datetimeFigureOut">
              <a:rPr lang="de-DE" smtClean="0"/>
              <a:t>25.09.2019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96C8E-C6C6-49D1-9996-8922338984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8525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53622" y="6237312"/>
            <a:ext cx="3498298" cy="365125"/>
          </a:xfrm>
        </p:spPr>
        <p:txBody>
          <a:bodyPr anchor="ctr" anchorCtr="0"/>
          <a:lstStyle>
            <a:lvl1pPr>
              <a:defRPr baseline="0"/>
            </a:lvl1pPr>
          </a:lstStyle>
          <a:p>
            <a:r>
              <a:rPr lang="de-DE" dirty="0" smtClean="0"/>
              <a:t>26.9.2019   MINT-Tag NRW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1700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23.10.2014   MINT-Tag NRW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D7CCE6-249B-4B8B-A4B8-2158276794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4337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23.10.2014   MINT-Tag NRW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D7CCE6-249B-4B8B-A4B8-2158276794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9493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23.10.2014   MINT-Tag NRW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D7CCE6-249B-4B8B-A4B8-2158276794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9303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23.10.2014   MINT-Tag NRW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D7CCE6-249B-4B8B-A4B8-2158276794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380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23.10.2014   MINT-Tag NRW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D7CCE6-249B-4B8B-A4B8-2158276794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293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23.10.2014   MINT-Tag NRW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D7CCE6-249B-4B8B-A4B8-2158276794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2965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23.10.2014   MINT-Tag NRW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D7CCE6-249B-4B8B-A4B8-2158276794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374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23.10.2014   MINT-Tag NRW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D7CCE6-249B-4B8B-A4B8-2158276794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488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23.10.2014   MINT-Tag NRW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D7CCE6-249B-4B8B-A4B8-2158276794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158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23.10.2014   MINT-Tag NRW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D7CCE6-249B-4B8B-A4B8-2158276794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443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chemeClr val="accent1">
                <a:tint val="66000"/>
                <a:satMod val="160000"/>
                <a:lumMod val="97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3484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53622" y="6237312"/>
            <a:ext cx="5055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dirty="0" smtClean="0"/>
              <a:t>26.9.2019   MINT-Tag NRW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6165304"/>
            <a:ext cx="1453134" cy="46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30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strofan80.de/html/downloads.html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s://www.microsoft.com/en-us/download/details.aspx?id=52459&amp;fa43d42b-25b5-4a42-fe9b-1634f450f5ee=Tru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094883" y="3805478"/>
            <a:ext cx="4896544" cy="149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de-DE" sz="2400" dirty="0" smtClean="0"/>
              <a:t>Frank Hill  und  Joshua </a:t>
            </a:r>
            <a:r>
              <a:rPr lang="de-DE" sz="2400" dirty="0" err="1" smtClean="0"/>
              <a:t>Halfmann</a:t>
            </a:r>
            <a:endParaRPr lang="de-DE" sz="2400" dirty="0" smtClean="0"/>
          </a:p>
          <a:p>
            <a:pPr algn="ctr">
              <a:lnSpc>
                <a:spcPct val="114000"/>
              </a:lnSpc>
            </a:pPr>
            <a:endParaRPr lang="de-DE" sz="800" dirty="0" smtClean="0"/>
          </a:p>
          <a:p>
            <a:pPr algn="ctr">
              <a:lnSpc>
                <a:spcPct val="114000"/>
              </a:lnSpc>
            </a:pPr>
            <a:r>
              <a:rPr lang="de-DE" sz="2400" dirty="0" smtClean="0"/>
              <a:t>Werner-Heisenberg-Gymnasium Leverkusen</a:t>
            </a:r>
            <a:endParaRPr lang="de-DE" sz="2400" dirty="0"/>
          </a:p>
        </p:txBody>
      </p:sp>
      <p:sp>
        <p:nvSpPr>
          <p:cNvPr id="7" name="Textfeld 6"/>
          <p:cNvSpPr txBox="1"/>
          <p:nvPr/>
        </p:nvSpPr>
        <p:spPr>
          <a:xfrm>
            <a:off x="467544" y="492929"/>
            <a:ext cx="81369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de-DE" sz="3600" b="1" dirty="0" smtClean="0"/>
              <a:t>Planetensystem auf dem Schulhof</a:t>
            </a:r>
          </a:p>
          <a:p>
            <a:pPr algn="ctr">
              <a:spcAft>
                <a:spcPts val="1800"/>
              </a:spcAft>
            </a:pPr>
            <a:r>
              <a:rPr lang="de-DE" sz="3600" b="1" dirty="0" smtClean="0"/>
              <a:t>Mondfotografie</a:t>
            </a:r>
          </a:p>
          <a:p>
            <a:pPr algn="ctr">
              <a:spcAft>
                <a:spcPts val="1800"/>
              </a:spcAft>
            </a:pPr>
            <a:r>
              <a:rPr lang="de-DE" sz="3600" b="1" dirty="0" smtClean="0"/>
              <a:t>Aufbau einer </a:t>
            </a:r>
            <a:r>
              <a:rPr lang="de-DE" sz="3600" b="1" dirty="0" err="1" smtClean="0"/>
              <a:t>AstroAG</a:t>
            </a:r>
            <a:r>
              <a:rPr lang="de-DE" sz="3600" b="1" dirty="0" smtClean="0"/>
              <a:t>-Homepage</a:t>
            </a: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276386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56976"/>
            <a:ext cx="8229600" cy="706090"/>
          </a:xfrm>
        </p:spPr>
        <p:txBody>
          <a:bodyPr/>
          <a:lstStyle/>
          <a:p>
            <a:r>
              <a:rPr lang="de-DE" sz="3600" dirty="0" smtClean="0"/>
              <a:t>Planetensystem auf dem Schulhof</a:t>
            </a:r>
            <a:endParaRPr lang="de-DE" sz="36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54" y="1030952"/>
            <a:ext cx="7801495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82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599610" y="1053897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Abstand    Sonne – Erde :   1 m  (= 1 Astronomische Einheit)</a:t>
            </a:r>
            <a:endParaRPr lang="de-DE" sz="2400" dirty="0"/>
          </a:p>
        </p:txBody>
      </p:sp>
      <p:sp>
        <p:nvSpPr>
          <p:cNvPr id="7" name="Textfeld 6"/>
          <p:cNvSpPr txBox="1"/>
          <p:nvPr/>
        </p:nvSpPr>
        <p:spPr>
          <a:xfrm>
            <a:off x="599610" y="438284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Maßstabsgetreues Planetensystem</a:t>
            </a:r>
            <a:endParaRPr lang="de-DE" sz="2400" dirty="0"/>
          </a:p>
        </p:txBody>
      </p:sp>
      <p:sp>
        <p:nvSpPr>
          <p:cNvPr id="8" name="Textfeld 7"/>
          <p:cNvSpPr txBox="1"/>
          <p:nvPr/>
        </p:nvSpPr>
        <p:spPr>
          <a:xfrm>
            <a:off x="599610" y="1475492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  ... damit hat die Neptunbahn einen Radius von etwa 30 m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99610" y="1990001"/>
            <a:ext cx="3324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Reale elliptische Bahnen</a:t>
            </a:r>
            <a:endParaRPr lang="de-DE" sz="2400" dirty="0"/>
          </a:p>
        </p:txBody>
      </p:sp>
      <p:sp>
        <p:nvSpPr>
          <p:cNvPr id="10" name="Textfeld 9"/>
          <p:cNvSpPr txBox="1"/>
          <p:nvPr/>
        </p:nvSpPr>
        <p:spPr>
          <a:xfrm>
            <a:off x="3995936" y="1990001"/>
            <a:ext cx="2088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 smtClean="0"/>
              <a:t>... warum ?</a:t>
            </a:r>
            <a:endParaRPr lang="de-DE" sz="2200" dirty="0"/>
          </a:p>
        </p:txBody>
      </p:sp>
      <p:sp>
        <p:nvSpPr>
          <p:cNvPr id="12" name="Textfeld 11"/>
          <p:cNvSpPr txBox="1"/>
          <p:nvPr/>
        </p:nvSpPr>
        <p:spPr>
          <a:xfrm>
            <a:off x="6660232" y="2465541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Bildquelle:  Himmelsalmanach 2019</a:t>
            </a:r>
            <a:endParaRPr lang="de-DE" sz="1200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7" y="2736675"/>
            <a:ext cx="8917335" cy="400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41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pic>
        <p:nvPicPr>
          <p:cNvPr id="1028" name="Picture 4" descr="Bildergebnis für Gärtnerkonstruktion Ellip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6" y="1124744"/>
            <a:ext cx="375285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395536" y="424836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Konstruktion mit einer Gärtnerellipse ?</a:t>
            </a:r>
            <a:endParaRPr lang="de-DE" sz="2400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4644008" y="1280586"/>
            <a:ext cx="4104456" cy="163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2200" dirty="0" smtClean="0"/>
              <a:t>Zwei Schüler positionieren die Brennpunkte (Schraubendreher),</a:t>
            </a:r>
          </a:p>
          <a:p>
            <a:pPr>
              <a:lnSpc>
                <a:spcPct val="114000"/>
              </a:lnSpc>
            </a:pPr>
            <a:r>
              <a:rPr lang="de-DE" sz="2200" dirty="0" smtClean="0"/>
              <a:t>der Dritte zeichnet mit Kreide die Ellipse</a:t>
            </a:r>
            <a:endParaRPr lang="de-DE" sz="2200" dirty="0"/>
          </a:p>
        </p:txBody>
      </p:sp>
      <p:sp>
        <p:nvSpPr>
          <p:cNvPr id="8" name="Textfeld 7"/>
          <p:cNvSpPr txBox="1"/>
          <p:nvPr/>
        </p:nvSpPr>
        <p:spPr>
          <a:xfrm>
            <a:off x="4644008" y="2969596"/>
            <a:ext cx="3888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 smtClean="0"/>
              <a:t>Funktioniert schnell und gut für die inneren Planeten ...</a:t>
            </a:r>
            <a:endParaRPr lang="de-DE" sz="2200" dirty="0"/>
          </a:p>
        </p:txBody>
      </p:sp>
      <p:sp>
        <p:nvSpPr>
          <p:cNvPr id="9" name="Textfeld 8"/>
          <p:cNvSpPr txBox="1"/>
          <p:nvPr/>
        </p:nvSpPr>
        <p:spPr>
          <a:xfrm>
            <a:off x="4644008" y="3796925"/>
            <a:ext cx="38164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 smtClean="0"/>
              <a:t>... aber nicht für die äußeren !!</a:t>
            </a:r>
            <a:endParaRPr lang="de-DE" sz="2200" dirty="0"/>
          </a:p>
        </p:txBody>
      </p:sp>
      <p:sp>
        <p:nvSpPr>
          <p:cNvPr id="10" name="Textfeld 9"/>
          <p:cNvSpPr txBox="1"/>
          <p:nvPr/>
        </p:nvSpPr>
        <p:spPr>
          <a:xfrm>
            <a:off x="395536" y="4338409"/>
            <a:ext cx="8352928" cy="81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2200" dirty="0" smtClean="0"/>
              <a:t>Alle Seile/Schnüre dehnen sich schon bei geringer Belastung um </a:t>
            </a:r>
            <a:r>
              <a:rPr lang="de-DE" sz="2200" dirty="0">
                <a:sym typeface="Symbol"/>
              </a:rPr>
              <a:t>&gt;</a:t>
            </a:r>
            <a:r>
              <a:rPr lang="de-DE" sz="2200" dirty="0" smtClean="0">
                <a:sym typeface="Symbol"/>
              </a:rPr>
              <a:t> 0,5 %</a:t>
            </a:r>
          </a:p>
          <a:p>
            <a:r>
              <a:rPr lang="de-DE" sz="2200" dirty="0" smtClean="0">
                <a:sym typeface="Symbol"/>
              </a:rPr>
              <a:t>  </a:t>
            </a:r>
            <a:r>
              <a:rPr lang="de-DE" sz="2200" dirty="0" smtClean="0"/>
              <a:t> </a:t>
            </a:r>
            <a:r>
              <a:rPr lang="de-DE" sz="2200" dirty="0" smtClean="0"/>
              <a:t>Uranus</a:t>
            </a:r>
            <a:r>
              <a:rPr lang="de-DE" sz="2200" dirty="0" smtClean="0"/>
              <a:t>- </a:t>
            </a:r>
            <a:r>
              <a:rPr lang="de-DE" sz="2200" dirty="0" smtClean="0"/>
              <a:t>und Neptunbahn werden zu Schlangenlinien   </a:t>
            </a:r>
            <a:endParaRPr lang="de-DE" sz="2200" dirty="0"/>
          </a:p>
        </p:txBody>
      </p:sp>
      <p:sp>
        <p:nvSpPr>
          <p:cNvPr id="11" name="Textfeld 10"/>
          <p:cNvSpPr txBox="1"/>
          <p:nvPr/>
        </p:nvSpPr>
        <p:spPr>
          <a:xfrm>
            <a:off x="827584" y="5387779"/>
            <a:ext cx="7416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dirty="0" smtClean="0"/>
              <a:t>... und das Planetensystem hält nur bis zum nächsten Regen ...</a:t>
            </a:r>
            <a:endParaRPr lang="de-DE" sz="2200" dirty="0"/>
          </a:p>
        </p:txBody>
      </p:sp>
    </p:spTree>
    <p:extLst>
      <p:ext uri="{BB962C8B-B14F-4D97-AF65-F5344CB8AC3E}">
        <p14:creationId xmlns:p14="http://schemas.microsoft.com/office/powerpoint/2010/main" val="382355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395536" y="424836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Weiterentwicklung</a:t>
            </a:r>
            <a:endParaRPr lang="de-DE" sz="24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395536" y="1124744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Planetenbahnen dauerhaft mit Farbe auf dem Schulhof einzeichnen</a:t>
            </a:r>
            <a:endParaRPr lang="de-DE" sz="2400" dirty="0"/>
          </a:p>
        </p:txBody>
      </p:sp>
      <p:sp>
        <p:nvSpPr>
          <p:cNvPr id="7" name="Textfeld 6"/>
          <p:cNvSpPr txBox="1"/>
          <p:nvPr/>
        </p:nvSpPr>
        <p:spPr>
          <a:xfrm>
            <a:off x="395536" y="2009012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Planetenpositionen darin alle 3-4 Wochen aktualisieren</a:t>
            </a:r>
            <a:endParaRPr lang="de-DE" sz="2400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90" y="2636912"/>
            <a:ext cx="6097705" cy="406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5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200617" y="176933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Konstruktion des Planetensystems</a:t>
            </a:r>
            <a:endParaRPr lang="de-DE" sz="3600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48" y="985232"/>
            <a:ext cx="8778240" cy="489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50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017527"/>
              </p:ext>
            </p:extLst>
          </p:nvPr>
        </p:nvGraphicFramePr>
        <p:xfrm>
          <a:off x="422275" y="746125"/>
          <a:ext cx="8289925" cy="539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Arbeitsblatt" r:id="rId3" imgW="6629400" imgH="4314825" progId="Excel.Sheet.12">
                  <p:embed/>
                </p:oleObj>
              </mc:Choice>
              <mc:Fallback>
                <p:oleObj name="Arbeitsblatt" r:id="rId3" imgW="6629400" imgH="4314825" progId="Excel.Sheet.1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275" y="746125"/>
                        <a:ext cx="8289925" cy="53927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1403648" y="195364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Excel-Tabelle zur Berechnung der Planetenbahnen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173760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467544" y="332656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Kurvenlineale (Schablonen)</a:t>
            </a:r>
            <a:endParaRPr lang="de-DE" sz="24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467544" y="908720"/>
            <a:ext cx="8189649" cy="1250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2200" dirty="0" smtClean="0"/>
              <a:t>In der „Produkt Design AG“ unseres Kunstfachbereichs haben die Mitglieder der Astronomie AG Schablonen aus Siebdruckplatten hergestellt, mit denen die Planetenbahnen gezeichnet wurden</a:t>
            </a:r>
            <a:endParaRPr lang="de-DE" sz="2200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31760"/>
            <a:ext cx="6048672" cy="380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3272433" cy="465930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208" y="2420888"/>
            <a:ext cx="5557624" cy="358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13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916"/>
            <a:ext cx="9144000" cy="493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8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6480721" cy="412386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036" y="2488858"/>
            <a:ext cx="5420460" cy="4272682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1619672" y="508518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... fertig !!!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61261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395536" y="37504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/>
              <a:t>Nutzen für den MINT-Unterricht in Klasse 7</a:t>
            </a:r>
            <a:endParaRPr lang="de-DE" sz="2800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395536" y="1269921"/>
            <a:ext cx="756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2200" b="1" dirty="0" smtClean="0"/>
              <a:t>(1)   Größenverhältnisse klar machen  </a:t>
            </a:r>
            <a:r>
              <a:rPr lang="de-DE" sz="2200" dirty="0" smtClean="0">
                <a:sym typeface="Symbol"/>
              </a:rPr>
              <a:t></a:t>
            </a:r>
            <a:r>
              <a:rPr lang="de-DE" sz="2200" dirty="0">
                <a:sym typeface="Symbol"/>
              </a:rPr>
              <a:t> </a:t>
            </a:r>
            <a:r>
              <a:rPr lang="de-DE" sz="2200" dirty="0" smtClean="0">
                <a:sym typeface="Symbol"/>
              </a:rPr>
              <a:t> </a:t>
            </a:r>
            <a:r>
              <a:rPr lang="de-DE" sz="2200" dirty="0" smtClean="0"/>
              <a:t>In diesem Maßstab ...</a:t>
            </a:r>
            <a:endParaRPr lang="de-DE" sz="2200" dirty="0"/>
          </a:p>
        </p:txBody>
      </p:sp>
      <p:sp>
        <p:nvSpPr>
          <p:cNvPr id="10" name="Textfeld 9"/>
          <p:cNvSpPr txBox="1"/>
          <p:nvPr/>
        </p:nvSpPr>
        <p:spPr>
          <a:xfrm>
            <a:off x="899592" y="1696040"/>
            <a:ext cx="8280920" cy="1789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200" dirty="0" smtClean="0"/>
              <a:t>ist der Mond nur 2,6 mm von der Erde entfernt</a:t>
            </a:r>
          </a:p>
          <a:p>
            <a:pPr marL="285750" indent="-285750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200" dirty="0" smtClean="0"/>
              <a:t>hat die Erde nur einen Durchmesser von 0,09 mm und der Jupiter einen Durchmesser von 1 mm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e-DE" sz="2200" dirty="0" smtClean="0"/>
              <a:t>ist das nächste Sonnensystem (Alpha </a:t>
            </a:r>
            <a:r>
              <a:rPr lang="de-DE" sz="2200" dirty="0" err="1" smtClean="0"/>
              <a:t>Centauri</a:t>
            </a:r>
            <a:r>
              <a:rPr lang="de-DE" sz="2200" dirty="0" smtClean="0"/>
              <a:t>)  </a:t>
            </a:r>
            <a:r>
              <a:rPr lang="de-DE" sz="2200" dirty="0" smtClean="0">
                <a:sym typeface="Symbol"/>
              </a:rPr>
              <a:t>267 km entfernt</a:t>
            </a:r>
            <a:endParaRPr lang="de-DE" sz="2200" dirty="0" smtClean="0"/>
          </a:p>
        </p:txBody>
      </p:sp>
      <p:sp>
        <p:nvSpPr>
          <p:cNvPr id="11" name="Textfeld 10"/>
          <p:cNvSpPr txBox="1"/>
          <p:nvPr/>
        </p:nvSpPr>
        <p:spPr>
          <a:xfrm>
            <a:off x="400272" y="3731641"/>
            <a:ext cx="7916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Both" startAt="2"/>
            </a:pPr>
            <a:r>
              <a:rPr lang="de-DE" sz="2200" b="1" dirty="0" smtClean="0"/>
              <a:t> Welche Planeten sind nachts sichtbar ?</a:t>
            </a:r>
          </a:p>
          <a:p>
            <a:r>
              <a:rPr lang="de-DE" sz="2200" b="1" dirty="0"/>
              <a:t> </a:t>
            </a:r>
            <a:r>
              <a:rPr lang="de-DE" sz="2200" b="1" dirty="0" smtClean="0"/>
              <a:t>         </a:t>
            </a:r>
            <a:r>
              <a:rPr lang="de-DE" dirty="0" smtClean="0">
                <a:sym typeface="Symbol"/>
              </a:rPr>
              <a:t>  Position der Erde einnehmen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400272" y="4731610"/>
            <a:ext cx="7056784" cy="1132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Both" startAt="3"/>
            </a:pPr>
            <a:r>
              <a:rPr lang="de-DE" sz="2200" b="1" dirty="0" smtClean="0"/>
              <a:t> Vorschau auf besondere Planetenkonstellationen</a:t>
            </a:r>
            <a:endParaRPr lang="de-DE" sz="2200" dirty="0" smtClean="0"/>
          </a:p>
          <a:p>
            <a:pPr>
              <a:lnSpc>
                <a:spcPct val="114000"/>
              </a:lnSpc>
            </a:pPr>
            <a:r>
              <a:rPr lang="de-DE" sz="2200" dirty="0" smtClean="0"/>
              <a:t>          </a:t>
            </a:r>
            <a:r>
              <a:rPr lang="de-DE" dirty="0" smtClean="0"/>
              <a:t>... die Erde kommt dem Mars noch einmal sehr nahe (14.10.2020)</a:t>
            </a:r>
          </a:p>
          <a:p>
            <a:pPr>
              <a:lnSpc>
                <a:spcPct val="114000"/>
              </a:lnSpc>
            </a:pPr>
            <a:r>
              <a:rPr lang="de-DE" dirty="0" smtClean="0"/>
              <a:t>            ... Jupiter überholt Saturn bald (am 21.12.2020)</a:t>
            </a:r>
            <a:endParaRPr lang="de-DE" sz="2200" dirty="0" smtClean="0"/>
          </a:p>
        </p:txBody>
      </p:sp>
    </p:spTree>
    <p:extLst>
      <p:ext uri="{BB962C8B-B14F-4D97-AF65-F5344CB8AC3E}">
        <p14:creationId xmlns:p14="http://schemas.microsoft.com/office/powerpoint/2010/main" val="286546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  <p:bldP spid="11" grpId="0"/>
      <p:bldP spid="1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395536" y="332656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Wie zeichnet man die Planeten ein ?</a:t>
            </a:r>
            <a:endParaRPr lang="de-DE" sz="2400" b="1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00" y="1052736"/>
            <a:ext cx="5852160" cy="3662172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762300" y="4876878"/>
            <a:ext cx="7272808" cy="1098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Aft>
                <a:spcPts val="300"/>
              </a:spcAft>
            </a:pPr>
            <a:r>
              <a:rPr lang="de-DE" dirty="0" smtClean="0"/>
              <a:t>Die Monatsephemeriden findet man z.B. auf der Internetseite</a:t>
            </a:r>
          </a:p>
          <a:p>
            <a:pPr algn="ctr">
              <a:lnSpc>
                <a:spcPct val="114000"/>
              </a:lnSpc>
              <a:spcAft>
                <a:spcPts val="300"/>
              </a:spcAft>
            </a:pPr>
            <a:r>
              <a:rPr lang="de-DE" dirty="0">
                <a:hlinkClick r:id="rId3"/>
              </a:rPr>
              <a:t>https://</a:t>
            </a:r>
            <a:r>
              <a:rPr lang="de-DE" dirty="0" smtClean="0">
                <a:hlinkClick r:id="rId3"/>
              </a:rPr>
              <a:t>astrofan80.de/html/downloads.html</a:t>
            </a:r>
            <a:r>
              <a:rPr lang="de-DE" dirty="0" smtClean="0"/>
              <a:t> </a:t>
            </a:r>
          </a:p>
          <a:p>
            <a:pPr algn="ctr">
              <a:lnSpc>
                <a:spcPct val="114000"/>
              </a:lnSpc>
              <a:spcAft>
                <a:spcPts val="300"/>
              </a:spcAft>
            </a:pPr>
            <a:r>
              <a:rPr lang="de-DE" dirty="0" smtClean="0"/>
              <a:t>Der einzuzeichnende Winkel steht dort in der Spalte „l2000“</a:t>
            </a:r>
          </a:p>
        </p:txBody>
      </p:sp>
    </p:spTree>
    <p:extLst>
      <p:ext uri="{BB962C8B-B14F-4D97-AF65-F5344CB8AC3E}">
        <p14:creationId xmlns:p14="http://schemas.microsoft.com/office/powerpoint/2010/main" val="389576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429156" y="166551"/>
            <a:ext cx="8424936" cy="2175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de-DE" sz="2200" dirty="0" smtClean="0"/>
              <a:t>Die mit Kreidespray eingezeichneten alten Positionen bleiben als schwächer werdende Schatten eine Zeit lang erhalten.</a:t>
            </a:r>
            <a:endParaRPr lang="de-DE" sz="2200" dirty="0"/>
          </a:p>
          <a:p>
            <a:pPr>
              <a:lnSpc>
                <a:spcPct val="114000"/>
              </a:lnSpc>
            </a:pPr>
            <a:r>
              <a:rPr lang="de-DE" sz="2200" dirty="0" smtClean="0"/>
              <a:t>Daher ist es bei den äußeren Planeten einfacher und genauer, </a:t>
            </a:r>
          </a:p>
          <a:p>
            <a:pPr>
              <a:lnSpc>
                <a:spcPct val="114000"/>
              </a:lnSpc>
            </a:pPr>
            <a:r>
              <a:rPr lang="de-DE" sz="2200" dirty="0" smtClean="0"/>
              <a:t>wenn man den zurückgelegten Weg von der letzten Position ausgehend berechnet und einzeichnet.</a:t>
            </a:r>
            <a:endParaRPr lang="de-DE" sz="22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508" y="2280621"/>
            <a:ext cx="5760640" cy="391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6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24" y="863608"/>
            <a:ext cx="7802880" cy="510235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469222" y="182298"/>
            <a:ext cx="3233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Ende des ersten Teils</a:t>
            </a:r>
            <a:endParaRPr lang="de-DE" sz="2800" dirty="0"/>
          </a:p>
        </p:txBody>
      </p:sp>
      <p:sp>
        <p:nvSpPr>
          <p:cNvPr id="2" name="Textfeld 1"/>
          <p:cNvSpPr txBox="1"/>
          <p:nvPr/>
        </p:nvSpPr>
        <p:spPr>
          <a:xfrm>
            <a:off x="4716016" y="182298"/>
            <a:ext cx="38884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ym typeface="Symbol"/>
              </a:rPr>
              <a:t></a:t>
            </a:r>
            <a:r>
              <a:rPr lang="de-DE" sz="2800" dirty="0">
                <a:sym typeface="Symbol"/>
              </a:rPr>
              <a:t>  </a:t>
            </a:r>
            <a:r>
              <a:rPr lang="de-DE" sz="2800" dirty="0" smtClean="0">
                <a:sym typeface="Symbol"/>
              </a:rPr>
              <a:t> g</a:t>
            </a:r>
            <a:r>
              <a:rPr lang="de-DE" sz="2800" dirty="0" smtClean="0"/>
              <a:t>ibt </a:t>
            </a:r>
            <a:r>
              <a:rPr lang="de-DE" sz="2800" dirty="0"/>
              <a:t>es Fragen ?</a:t>
            </a:r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89576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843808" y="252355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Mondfotografie</a:t>
            </a:r>
            <a:endParaRPr lang="de-DE" sz="36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4608512" cy="4608512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5220072" y="1849823"/>
            <a:ext cx="3672408" cy="4027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4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e-DE" sz="2200" dirty="0" smtClean="0"/>
              <a:t>Teleskop mit automatischer Nachführung                   (z.B. Meade LX90 UHTC)</a:t>
            </a:r>
          </a:p>
          <a:p>
            <a:pPr marL="342900" indent="-342900">
              <a:lnSpc>
                <a:spcPct val="114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e-DE" sz="2200" dirty="0" smtClean="0"/>
              <a:t>Planetenkamera</a:t>
            </a:r>
          </a:p>
          <a:p>
            <a:pPr marL="342900" indent="-342900">
              <a:lnSpc>
                <a:spcPct val="114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e-DE" sz="2200" dirty="0" smtClean="0"/>
              <a:t>Laptop</a:t>
            </a:r>
          </a:p>
          <a:p>
            <a:pPr marL="342900" indent="-342900">
              <a:lnSpc>
                <a:spcPct val="114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e-DE" sz="2200" dirty="0" err="1" smtClean="0"/>
              <a:t>Stacking</a:t>
            </a:r>
            <a:r>
              <a:rPr lang="de-DE" sz="2200" dirty="0" smtClean="0"/>
              <a:t>-Software            z.B. </a:t>
            </a:r>
            <a:r>
              <a:rPr lang="de-DE" sz="2200" dirty="0" err="1" smtClean="0"/>
              <a:t>RegiStax</a:t>
            </a:r>
            <a:r>
              <a:rPr lang="de-DE" sz="2200" dirty="0" smtClean="0"/>
              <a:t> 6.1  (frei)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e-DE" sz="2200" dirty="0" smtClean="0"/>
              <a:t>optional: Polhöhenwiege</a:t>
            </a:r>
          </a:p>
          <a:p>
            <a:pPr>
              <a:lnSpc>
                <a:spcPct val="114000"/>
              </a:lnSpc>
            </a:pPr>
            <a:endParaRPr lang="de-DE" sz="2200" dirty="0"/>
          </a:p>
        </p:txBody>
      </p:sp>
      <p:sp>
        <p:nvSpPr>
          <p:cNvPr id="2" name="Textfeld 1"/>
          <p:cNvSpPr txBox="1"/>
          <p:nvPr/>
        </p:nvSpPr>
        <p:spPr>
          <a:xfrm>
            <a:off x="5220072" y="13419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 smtClean="0"/>
              <a:t>Ausrüstung:</a:t>
            </a:r>
            <a:endParaRPr lang="de-DE" sz="2200" dirty="0"/>
          </a:p>
        </p:txBody>
      </p:sp>
    </p:spTree>
    <p:extLst>
      <p:ext uri="{BB962C8B-B14F-4D97-AF65-F5344CB8AC3E}">
        <p14:creationId xmlns:p14="http://schemas.microsoft.com/office/powerpoint/2010/main" val="389576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395536" y="404664"/>
            <a:ext cx="8064896" cy="91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2400" dirty="0" smtClean="0"/>
              <a:t>Genau genommen wird der Mond nicht fotografiert, sondern es wird ein Video mit einer Planetenkamera aufgenommen</a:t>
            </a:r>
            <a:endParaRPr lang="de-DE" sz="2400" dirty="0"/>
          </a:p>
        </p:txBody>
      </p:sp>
      <p:sp>
        <p:nvSpPr>
          <p:cNvPr id="8" name="Textfeld 7"/>
          <p:cNvSpPr txBox="1"/>
          <p:nvPr/>
        </p:nvSpPr>
        <p:spPr>
          <a:xfrm>
            <a:off x="400935" y="1496624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Die Planetenkamera wird an Stelle des Okulars eingesetzt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56" y="2276872"/>
            <a:ext cx="4235450" cy="31750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4911868" y="2335432"/>
            <a:ext cx="3960440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dirty="0" err="1" smtClean="0"/>
              <a:t>ALccd</a:t>
            </a:r>
            <a:r>
              <a:rPr lang="de-DE" sz="2400" b="1" dirty="0" smtClean="0"/>
              <a:t>-QHY </a:t>
            </a:r>
            <a:r>
              <a:rPr lang="de-DE" sz="2400" b="1" dirty="0"/>
              <a:t>5III 178 </a:t>
            </a:r>
            <a:r>
              <a:rPr lang="de-DE" sz="2400" b="1" dirty="0" err="1" smtClean="0"/>
              <a:t>color</a:t>
            </a:r>
            <a:endParaRPr lang="de-DE" sz="2200" b="1" dirty="0" smtClean="0"/>
          </a:p>
          <a:p>
            <a:pPr>
              <a:spcAft>
                <a:spcPts val="600"/>
              </a:spcAft>
            </a:pPr>
            <a:r>
              <a:rPr lang="de-DE" sz="2200" dirty="0" smtClean="0"/>
              <a:t>3056 x 2048 Pixel</a:t>
            </a:r>
          </a:p>
          <a:p>
            <a:pPr>
              <a:spcAft>
                <a:spcPts val="600"/>
              </a:spcAft>
            </a:pPr>
            <a:r>
              <a:rPr lang="de-DE" sz="2200" dirty="0" smtClean="0"/>
              <a:t>Pixelgröße 2,4 x 2,4 µm</a:t>
            </a:r>
          </a:p>
          <a:p>
            <a:pPr>
              <a:spcAft>
                <a:spcPts val="600"/>
              </a:spcAft>
            </a:pPr>
            <a:r>
              <a:rPr lang="de-DE" sz="2200" dirty="0" smtClean="0"/>
              <a:t>Belichtungszeit: 9 µs – 1200 s</a:t>
            </a:r>
          </a:p>
          <a:p>
            <a:pPr>
              <a:spcAft>
                <a:spcPts val="1800"/>
              </a:spcAft>
            </a:pPr>
            <a:r>
              <a:rPr lang="de-DE" sz="2200" dirty="0" smtClean="0">
                <a:sym typeface="Symbol"/>
              </a:rPr>
              <a:t> </a:t>
            </a:r>
            <a:r>
              <a:rPr lang="de-DE" sz="2200" dirty="0" smtClean="0"/>
              <a:t>15 Bilder/s  (max. 50/s)</a:t>
            </a:r>
          </a:p>
          <a:p>
            <a:pPr>
              <a:spcAft>
                <a:spcPts val="600"/>
              </a:spcAft>
            </a:pPr>
            <a:r>
              <a:rPr lang="de-DE" sz="2200" dirty="0" smtClean="0"/>
              <a:t>Monddurchmesser: </a:t>
            </a:r>
            <a:r>
              <a:rPr lang="de-DE" sz="2200" dirty="0" smtClean="0">
                <a:sym typeface="Symbol"/>
              </a:rPr>
              <a:t> 7400 Pixel</a:t>
            </a:r>
          </a:p>
          <a:p>
            <a:pPr>
              <a:spcAft>
                <a:spcPts val="600"/>
              </a:spcAft>
            </a:pPr>
            <a:r>
              <a:rPr lang="de-DE" sz="2200" dirty="0" smtClean="0">
                <a:sym typeface="Symbol"/>
              </a:rPr>
              <a:t>1 Pixel    470 m auf dem Mond</a:t>
            </a:r>
            <a:endParaRPr lang="de-DE" sz="2200" dirty="0"/>
          </a:p>
        </p:txBody>
      </p:sp>
    </p:spTree>
    <p:extLst>
      <p:ext uri="{BB962C8B-B14F-4D97-AF65-F5344CB8AC3E}">
        <p14:creationId xmlns:p14="http://schemas.microsoft.com/office/powerpoint/2010/main" val="73693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323528" y="1480699"/>
            <a:ext cx="8568952" cy="1250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de-DE" sz="2200" dirty="0" smtClean="0"/>
              <a:t>Die Videos werden mit der mitgelieferten Software aufgenommen und bestehen aus 200 oder 300 Einzelbildern (Dateigröße 3,7 GB bzw. 5,5 GB), die mit der freien Software </a:t>
            </a:r>
            <a:r>
              <a:rPr lang="de-DE" sz="2200" dirty="0" err="1" smtClean="0"/>
              <a:t>RegiStax</a:t>
            </a:r>
            <a:r>
              <a:rPr lang="de-DE" sz="2200" dirty="0" smtClean="0"/>
              <a:t> 6.1 überlagert (</a:t>
            </a:r>
            <a:r>
              <a:rPr lang="de-DE" sz="2200" dirty="0" err="1" smtClean="0"/>
              <a:t>gestackt</a:t>
            </a:r>
            <a:r>
              <a:rPr lang="de-DE" sz="2200" dirty="0" smtClean="0"/>
              <a:t>) werden.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23528" y="2924944"/>
            <a:ext cx="8478728" cy="864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2200" dirty="0"/>
              <a:t>Damit erhält man </a:t>
            </a:r>
            <a:r>
              <a:rPr lang="de-DE" sz="2200" dirty="0" smtClean="0"/>
              <a:t>ein Foto</a:t>
            </a:r>
            <a:r>
              <a:rPr lang="de-DE" sz="2200" dirty="0"/>
              <a:t>, das deutlich schärfer als das beste Einzelbild des Videos ist</a:t>
            </a:r>
            <a:r>
              <a:rPr lang="de-DE" sz="2200" dirty="0" smtClean="0"/>
              <a:t>.</a:t>
            </a:r>
            <a:endParaRPr lang="de-DE" sz="2200" dirty="0"/>
          </a:p>
        </p:txBody>
      </p:sp>
      <p:sp>
        <p:nvSpPr>
          <p:cNvPr id="10" name="Textfeld 9"/>
          <p:cNvSpPr txBox="1"/>
          <p:nvPr/>
        </p:nvSpPr>
        <p:spPr>
          <a:xfrm>
            <a:off x="5057840" y="733467"/>
            <a:ext cx="4142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Bildbearbeitung: Florian P.  (Aufnahme vom 15.2.2019) </a:t>
            </a:r>
            <a:endParaRPr lang="de-DE" sz="1400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1244"/>
            <a:ext cx="9144000" cy="475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8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460820" y="299036"/>
            <a:ext cx="8352928" cy="1228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2200" dirty="0" smtClean="0"/>
              <a:t>Abschließend schneidet man mit einer Bildbearbeitungssoftware Randartefakte weg, die durch die nicht ganz perfekte Nachführung des Teleskops entstehen.</a:t>
            </a:r>
            <a:endParaRPr lang="de-DE" sz="22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685" y="1720980"/>
            <a:ext cx="5664629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37412" y="876345"/>
            <a:ext cx="2250504" cy="4491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dirty="0" smtClean="0"/>
              <a:t>Wenn sich Bilder 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de-DE" dirty="0" smtClean="0">
                <a:sym typeface="Symbol"/>
              </a:rPr>
              <a:t> 25% überlappen, kann man sie mit der freien Software </a:t>
            </a:r>
            <a:r>
              <a:rPr lang="de-DE" dirty="0" smtClean="0">
                <a:sym typeface="Symbol"/>
              </a:rPr>
              <a:t>„Image </a:t>
            </a:r>
            <a:r>
              <a:rPr lang="de-DE" dirty="0" smtClean="0">
                <a:sym typeface="Symbol"/>
              </a:rPr>
              <a:t>Composite Editor“ 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de-DE" sz="1100" dirty="0">
                <a:sym typeface="Symbol"/>
                <a:hlinkClick r:id="rId2"/>
              </a:rPr>
              <a:t>https://</a:t>
            </a:r>
            <a:r>
              <a:rPr lang="de-DE" sz="1100" dirty="0" smtClean="0">
                <a:sym typeface="Symbol"/>
                <a:hlinkClick r:id="rId2"/>
              </a:rPr>
              <a:t>www.microsoft.com/en-us/download/details.aspx?id=52459&amp;fa43d42b-25b5-4a42-fe9b-1634f450f5ee=True</a:t>
            </a:r>
            <a:endParaRPr lang="de-DE" sz="1100" dirty="0" smtClean="0">
              <a:sym typeface="Symbol"/>
            </a:endParaRPr>
          </a:p>
          <a:p>
            <a:pPr>
              <a:lnSpc>
                <a:spcPct val="114000"/>
              </a:lnSpc>
            </a:pPr>
            <a:r>
              <a:rPr lang="de-DE" dirty="0" smtClean="0">
                <a:sym typeface="Symbol"/>
              </a:rPr>
              <a:t>zu einem eindrucksvollen Großbild – bis hin zum ganzen Mond – zusammensetzen</a:t>
            </a:r>
            <a:endParaRPr lang="de-DE" sz="24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4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743628" y="1484784"/>
            <a:ext cx="770485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2400" dirty="0" smtClean="0"/>
              <a:t>... und jetzt können Sie selbst unter Anleitung mit der</a:t>
            </a:r>
          </a:p>
          <a:p>
            <a:pPr algn="ctr">
              <a:spcAft>
                <a:spcPts val="1200"/>
              </a:spcAft>
            </a:pPr>
            <a:r>
              <a:rPr lang="de-DE" sz="2400" dirty="0" smtClean="0"/>
              <a:t> Software </a:t>
            </a:r>
            <a:r>
              <a:rPr lang="de-DE" sz="2400" dirty="0" err="1" smtClean="0"/>
              <a:t>RegiStax</a:t>
            </a:r>
            <a:r>
              <a:rPr lang="de-DE" sz="2400" dirty="0" smtClean="0"/>
              <a:t> ein </a:t>
            </a:r>
            <a:r>
              <a:rPr lang="de-DE" sz="2400" dirty="0" err="1" smtClean="0"/>
              <a:t>Mondfoto</a:t>
            </a:r>
            <a:r>
              <a:rPr lang="de-DE" sz="2400" dirty="0" smtClean="0"/>
              <a:t> erstellen ...</a:t>
            </a:r>
          </a:p>
        </p:txBody>
      </p:sp>
    </p:spTree>
    <p:extLst>
      <p:ext uri="{BB962C8B-B14F-4D97-AF65-F5344CB8AC3E}">
        <p14:creationId xmlns:p14="http://schemas.microsoft.com/office/powerpoint/2010/main" val="274539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907704" y="352828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Installation von </a:t>
            </a:r>
            <a:r>
              <a:rPr lang="de-DE" sz="2400" b="1" dirty="0" err="1" smtClean="0"/>
              <a:t>RegiStax</a:t>
            </a:r>
            <a:r>
              <a:rPr lang="de-DE" sz="2400" b="1" dirty="0" smtClean="0"/>
              <a:t>   </a:t>
            </a:r>
            <a:r>
              <a:rPr lang="de-DE" dirty="0" smtClean="0"/>
              <a:t>(unter Windows 10)</a:t>
            </a:r>
            <a:endParaRPr lang="de-DE" sz="2400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539552" y="1196752"/>
            <a:ext cx="7776864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2400" dirty="0" smtClean="0"/>
              <a:t>Im Ordner </a:t>
            </a:r>
            <a:r>
              <a:rPr lang="de-DE" sz="2400" b="1" i="1" dirty="0" smtClean="0"/>
              <a:t>MINT-Tag NRW WS16/</a:t>
            </a:r>
            <a:r>
              <a:rPr lang="de-DE" sz="2400" b="1" i="1" dirty="0" err="1" smtClean="0"/>
              <a:t>RegiStax</a:t>
            </a:r>
            <a:r>
              <a:rPr lang="de-DE" sz="2400" b="1" i="1" dirty="0" smtClean="0"/>
              <a:t>/</a:t>
            </a:r>
          </a:p>
          <a:p>
            <a:r>
              <a:rPr lang="de-DE" sz="2400" dirty="0" smtClean="0"/>
              <a:t>die Anwendung  </a:t>
            </a:r>
            <a:r>
              <a:rPr lang="de-DE" sz="2400" b="1" i="1" dirty="0" smtClean="0">
                <a:solidFill>
                  <a:srgbClr val="0033CC"/>
                </a:solidFill>
              </a:rPr>
              <a:t>setupregistax6</a:t>
            </a:r>
            <a:r>
              <a:rPr lang="de-DE" sz="2400" b="1" i="1" dirty="0" smtClean="0"/>
              <a:t>  </a:t>
            </a:r>
            <a:r>
              <a:rPr lang="de-DE" sz="2400" dirty="0" smtClean="0"/>
              <a:t>durch Doppelklick starten</a:t>
            </a:r>
            <a:endParaRPr lang="de-DE" sz="2400" b="1" i="1" dirty="0"/>
          </a:p>
        </p:txBody>
      </p:sp>
      <p:sp>
        <p:nvSpPr>
          <p:cNvPr id="7" name="Textfeld 6"/>
          <p:cNvSpPr txBox="1"/>
          <p:nvPr/>
        </p:nvSpPr>
        <p:spPr>
          <a:xfrm>
            <a:off x="539552" y="2276872"/>
            <a:ext cx="7848872" cy="1355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2400" dirty="0" smtClean="0"/>
              <a:t>Immer auf  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DE" sz="2400" dirty="0" smtClean="0">
                <a:cs typeface="Arial" panose="020B0604020202020204" pitchFamily="34" charset="0"/>
              </a:rPr>
              <a:t>bzw.</a:t>
            </a:r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de-DE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agree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...  </a:t>
            </a:r>
            <a:r>
              <a:rPr lang="de-DE" sz="2400" dirty="0" smtClean="0">
                <a:cs typeface="Arial" panose="020B0604020202020204" pitchFamily="34" charset="0"/>
              </a:rPr>
              <a:t>klicken, Verzeichnis neu erstellen lassen ( 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Ja</a:t>
            </a:r>
            <a:r>
              <a:rPr lang="de-DE" sz="2400" dirty="0" smtClean="0">
                <a:cs typeface="Arial" panose="020B0604020202020204" pitchFamily="34" charset="0"/>
              </a:rPr>
              <a:t> </a:t>
            </a:r>
            <a:r>
              <a:rPr lang="de-DE" sz="2400" dirty="0" smtClean="0">
                <a:cs typeface="Arial" panose="020B0604020202020204" pitchFamily="34" charset="0"/>
              </a:rPr>
              <a:t>), dann RegiStax6 </a:t>
            </a:r>
            <a:r>
              <a:rPr lang="de-DE" sz="2400" dirty="0" smtClean="0">
                <a:cs typeface="Arial" panose="020B0604020202020204" pitchFamily="34" charset="0"/>
              </a:rPr>
              <a:t>zur Probe starten lassen und </a:t>
            </a:r>
            <a:r>
              <a:rPr lang="de-DE" sz="2400" dirty="0" smtClean="0">
                <a:cs typeface="Arial" panose="020B0604020202020204" pitchFamily="34" charset="0"/>
              </a:rPr>
              <a:t>wieder </a:t>
            </a:r>
            <a:r>
              <a:rPr lang="de-DE" sz="2400" dirty="0" smtClean="0">
                <a:cs typeface="Arial" panose="020B0604020202020204" pitchFamily="34" charset="0"/>
              </a:rPr>
              <a:t>schließen</a:t>
            </a:r>
            <a:endParaRPr lang="de-DE" sz="2400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539552" y="3801821"/>
            <a:ext cx="8136904" cy="1355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2400" dirty="0" smtClean="0"/>
              <a:t>Jetzt das Update aufspielen:</a:t>
            </a:r>
          </a:p>
          <a:p>
            <a:pPr>
              <a:lnSpc>
                <a:spcPct val="114000"/>
              </a:lnSpc>
            </a:pPr>
            <a:r>
              <a:rPr lang="de-DE" sz="2400" dirty="0" smtClean="0"/>
              <a:t>Im gleichen Ordner wie oben  </a:t>
            </a:r>
            <a:r>
              <a:rPr lang="de-DE" sz="2400" b="1" i="1" dirty="0" smtClean="0">
                <a:solidFill>
                  <a:srgbClr val="0033CC"/>
                </a:solidFill>
              </a:rPr>
              <a:t>updateregistax6</a:t>
            </a:r>
            <a:r>
              <a:rPr lang="de-DE" sz="2400" dirty="0" smtClean="0"/>
              <a:t>  mit Doppelklick starten ... wieder alles bestätigen ... nichts ändern</a:t>
            </a:r>
            <a:endParaRPr lang="de-DE" sz="2400" dirty="0"/>
          </a:p>
        </p:txBody>
      </p:sp>
      <p:sp>
        <p:nvSpPr>
          <p:cNvPr id="10" name="Textfeld 9"/>
          <p:cNvSpPr txBox="1"/>
          <p:nvPr/>
        </p:nvSpPr>
        <p:spPr>
          <a:xfrm>
            <a:off x="539552" y="534359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Das Programm </a:t>
            </a:r>
            <a:r>
              <a:rPr lang="de-DE" sz="2400" dirty="0" smtClean="0"/>
              <a:t>ist im </a:t>
            </a:r>
            <a:r>
              <a:rPr lang="de-DE" sz="2400" dirty="0" smtClean="0"/>
              <a:t>Ordner </a:t>
            </a:r>
            <a:r>
              <a:rPr lang="de-DE" sz="2400" b="1" i="1" dirty="0" smtClean="0"/>
              <a:t>C:/Programme  (x86)/</a:t>
            </a:r>
            <a:r>
              <a:rPr lang="de-DE" sz="2400" b="1" i="1" dirty="0" err="1" smtClean="0"/>
              <a:t>RegiStax</a:t>
            </a:r>
            <a:r>
              <a:rPr lang="de-DE" sz="2400" b="1" i="1" dirty="0" smtClean="0"/>
              <a:t> </a:t>
            </a:r>
            <a:r>
              <a:rPr lang="de-DE" sz="2400" b="1" i="1" dirty="0" smtClean="0"/>
              <a:t>6/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61625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26.9.2019   MINT-Tag NRW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876808" y="1887215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Bei Rückfragen können Sie gerne eine </a:t>
            </a:r>
            <a:r>
              <a:rPr lang="de-DE" sz="2400" dirty="0" err="1" smtClean="0"/>
              <a:t>e-Mail</a:t>
            </a:r>
            <a:r>
              <a:rPr lang="de-DE" sz="2400" dirty="0" smtClean="0"/>
              <a:t> schreiben an</a:t>
            </a:r>
            <a:endParaRPr lang="de-DE" sz="2400" dirty="0"/>
          </a:p>
        </p:txBody>
      </p:sp>
      <p:sp>
        <p:nvSpPr>
          <p:cNvPr id="6" name="Textfeld 5"/>
          <p:cNvSpPr txBox="1"/>
          <p:nvPr/>
        </p:nvSpPr>
        <p:spPr>
          <a:xfrm>
            <a:off x="3530268" y="2924944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hill@whg-lev.de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69706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G Formular 1 (Larissa Blau)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WHG Formular 1 (Larissa Blau)</Template>
  <TotalTime>0</TotalTime>
  <Words>745</Words>
  <Application>Microsoft Office PowerPoint</Application>
  <PresentationFormat>Bildschirmpräsentation (4:3)</PresentationFormat>
  <Paragraphs>106</Paragraphs>
  <Slides>23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5" baseType="lpstr">
      <vt:lpstr>WHG Formular 1 (Larissa Blau)</vt:lpstr>
      <vt:lpstr>Arbeitsblatt</vt:lpstr>
      <vt:lpstr>PowerPoint-Präsentation</vt:lpstr>
      <vt:lpstr>Planetensystem auf dem Schulhof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Frank Hill</dc:creator>
  <cp:lastModifiedBy>Frank Hill</cp:lastModifiedBy>
  <cp:revision>150</cp:revision>
  <dcterms:created xsi:type="dcterms:W3CDTF">2014-10-16T16:41:16Z</dcterms:created>
  <dcterms:modified xsi:type="dcterms:W3CDTF">2019-09-25T19:31:34Z</dcterms:modified>
</cp:coreProperties>
</file>