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310" y="-4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31F6653-42F4-4C88-9247-023AE20BC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8581D69-8306-4C57-B2F6-0ABB995EE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1F5B977F-1E27-477E-865B-CA87F3533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70B22E1E-7EE7-408D-B7EE-03BEEE10A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D727438-085F-4592-9447-929FCFDD5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2605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95E30A4-F667-4312-B17A-DB2918E26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0BA8778-7917-47D6-89C7-79F3217C9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E341575-28F2-491D-85AB-24E9DA763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0F5582AF-A8C8-4EC4-9399-5D4FD0116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95BA12C-3664-40D2-8635-37520759D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440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1DE60AE-0ECC-4C92-BC08-2BEC95E5B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4A22CFE5-FBDA-42DD-9706-9C7F7A2F2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006CB05-8557-4D5C-BBE3-6645AD4C0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17DDB8C-7164-42FF-820D-415E83D3E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2AC399D-1356-4B85-8378-C763C2C9C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27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9778431-ED9F-45A2-9CAB-25CA9832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D7CEB96-E341-44D3-A1D3-651E96045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B1E5457C-F5E3-4749-BA2C-A737FFC02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82C526D0-0ED9-442D-A45F-695E8E2D2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423340E1-CBF1-45B3-9BAE-9F22CEA2D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1E76765-9CBC-4F94-8DAA-36A6968CE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114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A672035-8E51-4762-9216-8E2FB1B0C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BCA4D195-75CF-4506-8CCF-D82C36F87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63B0E9E3-1ED5-49BF-9C0C-E54E6D1DA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E1B59319-DC7F-416F-A61D-DDDB80626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BA3F44EE-118C-4180-B475-C5634DD37D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ACA35A07-B514-4073-9B7F-FFAEC181F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80B373FC-6334-49D8-9759-50AC9841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2FE8C3B1-EC48-4231-9ACC-0F15CCA2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641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F7D57ED-BE2C-4909-B667-1814D7812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E92F173B-BBD2-4657-92CA-DCDB909C6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1EF1247F-D902-412F-93D0-A3170131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2EF8CC1F-6FD4-4D6C-B975-4EE5CD012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0442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D3DA41DE-84E0-4F39-8496-C7BEB8A09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D2018BFA-770A-43AA-A892-B381A39C4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DE9F2D9C-F6DA-4F11-8816-63D0C2BA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6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1B55488-9C46-4222-B8B7-EA001B9F8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7128E54-8864-4B7F-B44E-4EBD06985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F1E8DCDA-D497-4667-A92D-5B608F0DF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65EFBE0F-BE17-4A2B-9636-CE506BF41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DF88A3D1-015E-472D-8559-EC10F2330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D90A862A-825F-4770-8D0D-BCBED3503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26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C28F233-0964-4127-BCB9-F11C0BC07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49D6783E-1592-41D0-B3E2-632751DBD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D12D6ECA-666E-48A2-B205-78F3948FC7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D832659D-6518-4212-B41A-28BEC07E1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8BFCBE5F-DB1A-49AA-AF08-7AD33BB8D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74CD967-9FA8-4CB7-8A41-6FB0E06B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7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F42BF40-5EC0-4E93-A863-8BF3383D0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E8F6A1EE-4478-4B31-B4D3-86712260F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1EC77D1-6C31-4A5E-916A-95C3A31A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758AB26-319E-4B35-A522-27D9E5E7E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BB5BEEC0-DC07-4A40-A3BB-444413AD3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013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68C0A1FE-6C04-4D8B-A429-AD882F5C49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249B0A12-972D-44B1-91F4-32F65FCF5A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A06E26F-54B8-4C1E-BFC1-98592F683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93F9A11E-5506-43B6-BFB5-946217824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75C6845-DCA9-45B5-A064-6FEE5D836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8121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48B8593E-E021-483D-A669-E9146B03E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C6FC9260-AE2B-4AA8-80D0-A09A9B370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B2ED824-44CE-44CC-BDD3-32A407B14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1C91D-6556-42D9-A9FD-718C871249F1}" type="datetimeFigureOut">
              <a:rPr lang="de-DE" smtClean="0"/>
              <a:t>29.10.2020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50992FA-9D0D-40DA-9F54-57627ACDE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36DE089F-FB4B-4105-BAE0-78925DBD7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4EDC9-52EA-45B8-B8D0-8962B2C7C8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728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A7737E7A-1D58-43E6-9214-F7D32083D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2"/>
            <a:ext cx="12192000" cy="685035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3A64CC14-B475-42F7-A085-D393DC5BD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9870"/>
            <a:ext cx="12192000" cy="3548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59204C8D-6858-439C-BD46-F41043A34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1367" y="1041400"/>
            <a:ext cx="9144000" cy="2387600"/>
          </a:xfrm>
        </p:spPr>
        <p:txBody>
          <a:bodyPr>
            <a:normAutofit/>
          </a:bodyPr>
          <a:lstStyle/>
          <a:p>
            <a:r>
              <a:rPr lang="de-DE" sz="5400" b="1" u="sng" dirty="0"/>
              <a:t>Die Ozeane und Wälder als größte CO</a:t>
            </a:r>
            <a:r>
              <a:rPr lang="de-DE" sz="5400" b="1" baseline="-25000" dirty="0"/>
              <a:t>2</a:t>
            </a:r>
            <a:r>
              <a:rPr lang="de-DE" sz="5400" b="1" u="sng" dirty="0"/>
              <a:t>  Speicher der Erde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D1B57475-F543-48C9-B6CF-427BA06014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1367" y="4160838"/>
            <a:ext cx="9144000" cy="1655762"/>
          </a:xfrm>
        </p:spPr>
        <p:txBody>
          <a:bodyPr>
            <a:normAutofit/>
          </a:bodyPr>
          <a:lstStyle/>
          <a:p>
            <a:r>
              <a:rPr lang="de-DE" sz="3200" b="1" i="1" dirty="0"/>
              <a:t>Was die Wälder und Ozeane </a:t>
            </a:r>
            <a:r>
              <a:rPr lang="de-DE" sz="3200" b="1" i="1" dirty="0" smtClean="0"/>
              <a:t>für </a:t>
            </a:r>
            <a:r>
              <a:rPr lang="de-DE" sz="3200" b="1" i="1" dirty="0"/>
              <a:t>unsere Rettung tun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67366ED3-E539-4CF3-9E12-4A2C567EF66D}"/>
              </a:ext>
            </a:extLst>
          </p:cNvPr>
          <p:cNvSpPr txBox="1"/>
          <p:nvPr/>
        </p:nvSpPr>
        <p:spPr>
          <a:xfrm>
            <a:off x="1524000" y="6351373"/>
            <a:ext cx="9238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/>
              <a:t>Simon Witte, Leo </a:t>
            </a:r>
            <a:r>
              <a:rPr lang="de-DE" b="1" i="1" dirty="0" err="1"/>
              <a:t>Filipov</a:t>
            </a:r>
            <a:r>
              <a:rPr lang="de-DE" dirty="0"/>
              <a:t>						</a:t>
            </a:r>
            <a:r>
              <a:rPr lang="de-DE" sz="1600" dirty="0"/>
              <a:t>September 2020</a:t>
            </a:r>
          </a:p>
        </p:txBody>
      </p:sp>
    </p:spTree>
    <p:extLst>
      <p:ext uri="{BB962C8B-B14F-4D97-AF65-F5344CB8AC3E}">
        <p14:creationId xmlns:p14="http://schemas.microsoft.com/office/powerpoint/2010/main" val="1866687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53C809A-B7B0-4BBA-90AD-CF351B12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5400" u="sng" dirty="0"/>
              <a:t>Die Ozeane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C0051122-1BBA-43FC-BA51-96376352EB80}"/>
              </a:ext>
            </a:extLst>
          </p:cNvPr>
          <p:cNvSpPr txBox="1"/>
          <p:nvPr/>
        </p:nvSpPr>
        <p:spPr>
          <a:xfrm>
            <a:off x="222422" y="1599462"/>
            <a:ext cx="11738919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/>
              <a:t>Weltweit speichern die Weltmeere ca. </a:t>
            </a:r>
            <a:r>
              <a:rPr lang="de-DE" sz="2000" b="1" i="1" dirty="0" smtClean="0"/>
              <a:t>20% </a:t>
            </a:r>
            <a:r>
              <a:rPr lang="de-DE" sz="2000" dirty="0"/>
              <a:t>mehr CO</a:t>
            </a:r>
            <a:r>
              <a:rPr lang="de-DE" sz="2000" baseline="-25000" dirty="0"/>
              <a:t>2</a:t>
            </a:r>
            <a:r>
              <a:rPr lang="de-DE" sz="2000" dirty="0"/>
              <a:t> als das Land und ungefähr </a:t>
            </a:r>
            <a:r>
              <a:rPr lang="de-DE" sz="2000" b="1" i="1" dirty="0" smtClean="0"/>
              <a:t>50% </a:t>
            </a:r>
            <a:r>
              <a:rPr lang="de-DE" sz="2000" dirty="0"/>
              <a:t>mehr als die</a:t>
            </a:r>
            <a:br>
              <a:rPr lang="de-DE" sz="2000" dirty="0"/>
            </a:br>
            <a:r>
              <a:rPr lang="de-DE" sz="2000" dirty="0"/>
              <a:t>Atmosphäre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de-DE" sz="2000" b="1" i="1" dirty="0"/>
              <a:t>366 </a:t>
            </a:r>
            <a:r>
              <a:rPr lang="de-DE" sz="2000" dirty="0"/>
              <a:t>von</a:t>
            </a:r>
            <a:r>
              <a:rPr lang="de-DE" sz="2000" b="1" i="1" dirty="0"/>
              <a:t> 510 Millionen </a:t>
            </a:r>
            <a:r>
              <a:rPr lang="de-DE" sz="2000" dirty="0" smtClean="0"/>
              <a:t>Quadratkilometern </a:t>
            </a:r>
            <a:r>
              <a:rPr lang="de-DE" sz="2000" dirty="0"/>
              <a:t>(Erdoberfläche) sind mit Wasser bedeckt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de-DE" sz="2000" dirty="0"/>
              <a:t>Es gibt 2 Methoden wie die Meere CO</a:t>
            </a:r>
            <a:r>
              <a:rPr lang="de-DE" sz="2000" baseline="-25000" dirty="0"/>
              <a:t>2</a:t>
            </a:r>
            <a:r>
              <a:rPr lang="de-DE" sz="2000" dirty="0"/>
              <a:t> aufnehmen können:</a:t>
            </a:r>
          </a:p>
          <a:p>
            <a:pPr defTabSz="360363">
              <a:tabLst>
                <a:tab pos="180975" algn="l"/>
              </a:tabLst>
            </a:pPr>
            <a:r>
              <a:rPr lang="de-DE" sz="2000" dirty="0">
                <a:sym typeface="Wingdings" panose="05000000000000000000" pitchFamily="2" charset="2"/>
              </a:rPr>
              <a:t>	 Die </a:t>
            </a:r>
            <a:r>
              <a:rPr lang="de-DE" sz="2000" b="1" dirty="0">
                <a:sym typeface="Wingdings" panose="05000000000000000000" pitchFamily="2" charset="2"/>
              </a:rPr>
              <a:t>physikalische </a:t>
            </a:r>
            <a:r>
              <a:rPr lang="de-DE" sz="2000" b="1" dirty="0" smtClean="0">
                <a:sym typeface="Wingdings" panose="05000000000000000000" pitchFamily="2" charset="2"/>
              </a:rPr>
              <a:t>Pumpe</a:t>
            </a:r>
            <a:r>
              <a:rPr lang="de-DE" sz="2000" dirty="0">
                <a:sym typeface="Wingdings" panose="05000000000000000000" pitchFamily="2" charset="2"/>
              </a:rPr>
              <a:t>: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>
                <a:sym typeface="Wingdings" panose="05000000000000000000" pitchFamily="2" charset="2"/>
              </a:rPr>
              <a:t>D</a:t>
            </a:r>
            <a:r>
              <a:rPr lang="de-DE" sz="2000" dirty="0" smtClean="0">
                <a:sym typeface="Wingdings" panose="05000000000000000000" pitchFamily="2" charset="2"/>
              </a:rPr>
              <a:t>as </a:t>
            </a:r>
            <a:r>
              <a:rPr lang="de-DE" sz="2000" dirty="0"/>
              <a:t>CO</a:t>
            </a:r>
            <a:r>
              <a:rPr lang="de-DE" sz="2000" baseline="-25000" dirty="0"/>
              <a:t>2</a:t>
            </a:r>
            <a:r>
              <a:rPr lang="de-DE" sz="2000" dirty="0"/>
              <a:t> </a:t>
            </a:r>
            <a:r>
              <a:rPr lang="de-DE" sz="2000" dirty="0">
                <a:sym typeface="Wingdings" panose="05000000000000000000" pitchFamily="2" charset="2"/>
              </a:rPr>
              <a:t>löst sich im Wasser und </a:t>
            </a:r>
            <a:r>
              <a:rPr lang="de-DE" sz="2000" dirty="0" smtClean="0">
                <a:sym typeface="Wingdings" panose="05000000000000000000" pitchFamily="2" charset="2"/>
              </a:rPr>
              <a:t>wird </a:t>
            </a:r>
            <a:r>
              <a:rPr lang="de-DE" sz="2000" dirty="0">
                <a:sym typeface="Wingdings" panose="05000000000000000000" pitchFamily="2" charset="2"/>
              </a:rPr>
              <a:t>in Form von Carbonaten „</a:t>
            </a:r>
            <a:r>
              <a:rPr lang="de-DE" sz="2000" dirty="0" smtClean="0">
                <a:sym typeface="Wingdings" panose="05000000000000000000" pitchFamily="2" charset="2"/>
              </a:rPr>
              <a:t>weggesperrt</a:t>
            </a:r>
            <a:r>
              <a:rPr lang="de-DE" sz="2000" dirty="0">
                <a:sym typeface="Wingdings" panose="05000000000000000000" pitchFamily="2" charset="2"/>
              </a:rPr>
              <a:t>“</a:t>
            </a:r>
          </a:p>
          <a:p>
            <a:pPr defTabSz="360363">
              <a:tabLst>
                <a:tab pos="180975" algn="l"/>
                <a:tab pos="450850" algn="l"/>
              </a:tabLst>
            </a:pPr>
            <a:r>
              <a:rPr lang="de-DE" sz="2000" dirty="0">
                <a:sym typeface="Wingdings" panose="05000000000000000000" pitchFamily="2" charset="2"/>
              </a:rPr>
              <a:t>	 Die </a:t>
            </a:r>
            <a:r>
              <a:rPr lang="de-DE" sz="2000" b="1" dirty="0">
                <a:sym typeface="Wingdings" panose="05000000000000000000" pitchFamily="2" charset="2"/>
              </a:rPr>
              <a:t>organische </a:t>
            </a:r>
            <a:r>
              <a:rPr lang="de-DE" sz="2000" b="1" dirty="0" smtClean="0">
                <a:sym typeface="Wingdings" panose="05000000000000000000" pitchFamily="2" charset="2"/>
              </a:rPr>
              <a:t>Pumpe</a:t>
            </a:r>
            <a:r>
              <a:rPr lang="de-DE" sz="2000" dirty="0" smtClean="0">
                <a:sym typeface="Wingdings" panose="05000000000000000000" pitchFamily="2" charset="2"/>
              </a:rPr>
              <a:t>:  </a:t>
            </a:r>
            <a:r>
              <a:rPr lang="de-DE" sz="2000" dirty="0">
                <a:sym typeface="Wingdings" panose="05000000000000000000" pitchFamily="2" charset="2"/>
              </a:rPr>
              <a:t>Tiere und Pflanzen nehmen das</a:t>
            </a:r>
            <a:r>
              <a:rPr lang="de-DE" sz="2000" dirty="0"/>
              <a:t> CO</a:t>
            </a:r>
            <a:r>
              <a:rPr lang="de-DE" sz="2000" baseline="-25000" dirty="0"/>
              <a:t>2</a:t>
            </a:r>
            <a:r>
              <a:rPr lang="de-DE" sz="2000" dirty="0"/>
              <a:t> in ihren Stoffwechsel auf und bei ihrem Tod </a:t>
            </a:r>
            <a:endParaRPr lang="de-DE" sz="2000" dirty="0" smtClean="0"/>
          </a:p>
          <a:p>
            <a:pPr defTabSz="360363">
              <a:tabLst>
                <a:tab pos="180975" algn="l"/>
                <a:tab pos="450850" algn="l"/>
              </a:tabLst>
            </a:pPr>
            <a:r>
              <a:rPr lang="de-DE" sz="2000"/>
              <a:t> </a:t>
            </a:r>
            <a:r>
              <a:rPr lang="de-DE" sz="2000" smtClean="0"/>
              <a:t>      </a:t>
            </a:r>
            <a:r>
              <a:rPr lang="de-DE" sz="2000" smtClean="0"/>
              <a:t>mit in </a:t>
            </a:r>
            <a:r>
              <a:rPr lang="de-DE" sz="2000" dirty="0"/>
              <a:t>die Tiefe</a:t>
            </a:r>
          </a:p>
          <a:p>
            <a:pPr marL="342900" indent="-342900" defTabSz="360363">
              <a:lnSpc>
                <a:spcPct val="200000"/>
              </a:lnSpc>
              <a:buFont typeface="Wingdings" panose="05000000000000000000" pitchFamily="2" charset="2"/>
              <a:buChar char="Ø"/>
              <a:tabLst>
                <a:tab pos="180975" algn="l"/>
                <a:tab pos="450850" algn="l"/>
              </a:tabLst>
            </a:pP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sich die Weltmeere um ca. </a:t>
            </a:r>
            <a:r>
              <a:rPr lang="de-DE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0,075 </a:t>
            </a: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 Celsius erwärmt haben, haben die Meere schon die Energie von</a:t>
            </a:r>
          </a:p>
          <a:p>
            <a:pPr defTabSz="360363">
              <a:tabLst>
                <a:tab pos="180975" algn="l"/>
                <a:tab pos="450850" algn="l"/>
              </a:tabLst>
            </a:pP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</a:t>
            </a:r>
            <a:r>
              <a:rPr lang="de-DE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3,6 Milliarden Atombomben</a:t>
            </a: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aufgenommen</a:t>
            </a:r>
          </a:p>
          <a:p>
            <a:pPr marL="342900" indent="-342900" defTabSz="360363">
              <a:lnSpc>
                <a:spcPct val="200000"/>
              </a:lnSpc>
              <a:buFont typeface="Wingdings" panose="05000000000000000000" pitchFamily="2" charset="2"/>
              <a:buChar char="Ø"/>
              <a:tabLst>
                <a:tab pos="180975" algn="l"/>
                <a:tab pos="450850" algn="l"/>
              </a:tabLst>
            </a:pP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Durch den Klimawandel wird alles wärmer </a:t>
            </a: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Die Meere können weniger</a:t>
            </a:r>
            <a:r>
              <a:rPr lang="de-DE" sz="2000" dirty="0"/>
              <a:t> CO</a:t>
            </a:r>
            <a:r>
              <a:rPr lang="de-DE" sz="2000" baseline="-25000" dirty="0"/>
              <a:t>2</a:t>
            </a:r>
            <a:r>
              <a:rPr lang="de-DE" sz="2000" dirty="0"/>
              <a:t> </a:t>
            </a:r>
            <a:r>
              <a:rPr lang="de-DE" sz="2000" dirty="0" smtClean="0"/>
              <a:t>aufnehmen, </a:t>
            </a:r>
            <a:r>
              <a:rPr lang="de-DE" sz="2000" dirty="0"/>
              <a:t>wenn sie wärmer</a:t>
            </a:r>
          </a:p>
          <a:p>
            <a:pPr defTabSz="360363">
              <a:spcAft>
                <a:spcPts val="600"/>
              </a:spcAft>
              <a:tabLst>
                <a:tab pos="180975" algn="l"/>
                <a:tab pos="450850" algn="l"/>
              </a:tabLst>
            </a:pPr>
            <a:r>
              <a:rPr lang="de-DE" sz="2000" dirty="0"/>
              <a:t>      werden </a:t>
            </a:r>
            <a:r>
              <a:rPr lang="de-DE" sz="2000" dirty="0">
                <a:sym typeface="Wingdings" panose="05000000000000000000" pitchFamily="2" charset="2"/>
              </a:rPr>
              <a:t> alles erwärmt sich schneller  Die Meere können wieder weniger aufnehmen  Ein </a:t>
            </a:r>
            <a:r>
              <a:rPr lang="de-DE" sz="2000" dirty="0" smtClean="0">
                <a:sym typeface="Wingdings" panose="05000000000000000000" pitchFamily="2" charset="2"/>
              </a:rPr>
              <a:t>sich selbst </a:t>
            </a:r>
          </a:p>
          <a:p>
            <a:pPr defTabSz="360363">
              <a:tabLst>
                <a:tab pos="180975" algn="l"/>
                <a:tab pos="450850" algn="l"/>
              </a:tabLst>
            </a:pP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smtClean="0">
                <a:sym typeface="Wingdings" panose="05000000000000000000" pitchFamily="2" charset="2"/>
              </a:rPr>
              <a:t>     verstärkender Kreislauf</a:t>
            </a:r>
            <a:endParaRPr lang="de-DE" sz="2000" dirty="0"/>
          </a:p>
          <a:p>
            <a:pPr defTabSz="360363">
              <a:tabLst>
                <a:tab pos="180975" algn="l"/>
              </a:tabLst>
            </a:pPr>
            <a:r>
              <a:rPr lang="de-DE" sz="2000" dirty="0"/>
              <a:t> 	  	</a:t>
            </a:r>
          </a:p>
        </p:txBody>
      </p:sp>
    </p:spTree>
    <p:extLst>
      <p:ext uri="{BB962C8B-B14F-4D97-AF65-F5344CB8AC3E}">
        <p14:creationId xmlns:p14="http://schemas.microsoft.com/office/powerpoint/2010/main" val="2944210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11D5DB3-6307-4204-906F-2BC51AC62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5400" u="sng" dirty="0"/>
              <a:t>Die Wälder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0793039-89A6-45F4-816A-2FCCAE66D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062" y="1571223"/>
            <a:ext cx="11521762" cy="4470803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de-DE" sz="2200" b="1" i="1" dirty="0"/>
              <a:t>40</a:t>
            </a:r>
            <a:r>
              <a:rPr lang="de-DE" sz="2200" dirty="0"/>
              <a:t> von </a:t>
            </a:r>
            <a:r>
              <a:rPr lang="de-DE" sz="2200" b="1" i="1" dirty="0"/>
              <a:t>510 Millionen </a:t>
            </a:r>
            <a:r>
              <a:rPr lang="de-DE" sz="2200" dirty="0" smtClean="0"/>
              <a:t>Quadratkilometern (Erdoberfläche</a:t>
            </a:r>
            <a:r>
              <a:rPr lang="de-DE" sz="2200" dirty="0"/>
              <a:t>) sind bewaldet,</a:t>
            </a:r>
            <a:r>
              <a:rPr lang="de-DE" sz="2200" b="1" i="1" dirty="0"/>
              <a:t> 8 Millionen </a:t>
            </a:r>
            <a:r>
              <a:rPr lang="de-DE" sz="2200" dirty="0"/>
              <a:t>davon sind Tropen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de-DE" sz="2200" dirty="0"/>
              <a:t>Pro</a:t>
            </a:r>
            <a:r>
              <a:rPr lang="de-DE" sz="2200" b="1" i="1" dirty="0"/>
              <a:t> Minute </a:t>
            </a:r>
            <a:r>
              <a:rPr lang="de-DE" sz="2200" dirty="0"/>
              <a:t>wird die Fläche von </a:t>
            </a:r>
            <a:r>
              <a:rPr lang="de-DE" sz="2200" b="1" i="1" dirty="0"/>
              <a:t>35 Fußballfeldern </a:t>
            </a:r>
            <a:r>
              <a:rPr lang="de-DE" sz="2200" dirty="0"/>
              <a:t>gerodet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de-DE" sz="2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2400 Milliarden </a:t>
            </a:r>
            <a:r>
              <a:rPr lang="de-DE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Tonnen terrestrisch gebundenen Kohlenstoff haben die Wälder schon gespeichert, durch </a:t>
            </a:r>
            <a:r>
              <a:rPr lang="de-DE" sz="2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Fällen </a:t>
            </a:r>
            <a:r>
              <a:rPr lang="de-DE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 Bäume setzen wir das nach und nach wieder frei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de-DE" sz="2200" dirty="0" smtClean="0"/>
              <a:t>CO</a:t>
            </a:r>
            <a:r>
              <a:rPr lang="de-DE" sz="2200" baseline="-25000" dirty="0" smtClean="0"/>
              <a:t>2</a:t>
            </a:r>
            <a:r>
              <a:rPr lang="de-DE" sz="2200" dirty="0"/>
              <a:t>-</a:t>
            </a:r>
            <a:r>
              <a:rPr lang="de-DE" sz="2200" dirty="0" smtClean="0"/>
              <a:t>Hotspot </a:t>
            </a:r>
            <a:r>
              <a:rPr lang="de-DE" sz="2200" dirty="0"/>
              <a:t>liegt in Südamerika </a:t>
            </a:r>
            <a:r>
              <a:rPr lang="de-DE" sz="2200" dirty="0">
                <a:sym typeface="Wingdings" panose="05000000000000000000" pitchFamily="2" charset="2"/>
              </a:rPr>
              <a:t> Da </a:t>
            </a:r>
            <a:r>
              <a:rPr lang="de-DE" sz="2200" dirty="0" smtClean="0">
                <a:sym typeface="Wingdings" panose="05000000000000000000" pitchFamily="2" charset="2"/>
              </a:rPr>
              <a:t>dort die </a:t>
            </a:r>
            <a:r>
              <a:rPr lang="de-DE" sz="2200" dirty="0">
                <a:sym typeface="Wingdings" panose="05000000000000000000" pitchFamily="2" charset="2"/>
              </a:rPr>
              <a:t>Tropen extrem stark gerodet werden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de-DE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7% des Treibstoffes muss Biodiesel sein </a:t>
            </a:r>
            <a:r>
              <a:rPr lang="de-DE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Drei mal so umweltschädlich wie normaler Diesel (Gesetz seit 2009 in Europa)</a:t>
            </a:r>
            <a:endParaRPr lang="de-DE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de-DE" sz="2000" dirty="0"/>
          </a:p>
          <a:p>
            <a:pPr>
              <a:lnSpc>
                <a:spcPct val="200000"/>
              </a:lnSpc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2111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AD333FA-9BB3-45F6-9414-E13F089B4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5400" u="sng" dirty="0"/>
              <a:t>Fazit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8869601-FC78-4D24-BCAF-A8FD4A939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941" y="1690688"/>
            <a:ext cx="11134859" cy="489299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den letzten 150 Jahren haben die Wälder und die </a:t>
            </a: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zeane etwa die</a:t>
            </a:r>
            <a:r>
              <a:rPr lang="de-DE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Hälfte</a:t>
            </a:r>
            <a:r>
              <a:rPr lang="de-DE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von uns ausgestoßenem CO</a:t>
            </a:r>
            <a:r>
              <a:rPr lang="de-DE" sz="20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wieder aus der Luft gefiltert </a:t>
            </a: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Jedoch können sie dies nicht ewig machen</a:t>
            </a:r>
          </a:p>
          <a:p>
            <a:pPr marL="457200" indent="-457200">
              <a:buFont typeface="+mj-lt"/>
              <a:buAutoNum type="arabicParenR"/>
            </a:pPr>
            <a:endParaRPr lang="de-DE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de-DE" sz="2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Würde man es schaffen den Rückschluss der Meere umzukehren, so dass die Ozeane immer mehr CO</a:t>
            </a:r>
            <a:r>
              <a:rPr lang="de-DE" sz="2000" baseline="-25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2 </a:t>
            </a:r>
            <a:r>
              <a:rPr lang="de-DE" sz="2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aufnehmen können, könnte man sehr </a:t>
            </a:r>
            <a:r>
              <a:rPr lang="de-DE" sz="2000" dirty="0" smtClean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viel </a:t>
            </a:r>
            <a:r>
              <a:rPr lang="de-DE" sz="2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CO</a:t>
            </a:r>
            <a:r>
              <a:rPr lang="de-DE" sz="2000" baseline="-25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de-DE" sz="2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speichern und vielleicht sogar das 1,5 Grad-Ziel erreichen  Dafür benötigt man jedoch folgende Maßnahme: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endParaRPr lang="de-DE" sz="2000" dirty="0">
              <a:latin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de-DE" sz="2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Laut einer aktuellen Rechnung der ETH Zürich gibt es momentan ein Flächenpotenzial von knapp einer Milliarden </a:t>
            </a:r>
            <a:r>
              <a:rPr lang="de-DE" sz="2000" dirty="0" smtClean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Hektar (</a:t>
            </a:r>
            <a:r>
              <a:rPr lang="de-DE" sz="2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dies entspricht der Fläche von Europa), das man neu bewalden könnte und somit 205 Gigatonnen CO</a:t>
            </a:r>
            <a:r>
              <a:rPr lang="de-DE" sz="2000" baseline="-25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de-DE" sz="2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versenken könnte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000" dirty="0"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   Laut der IPCC könnte man damit sogar das 1,5 Grad-Ziel erreichen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000" dirty="0">
              <a:latin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Quelle: Das Buch „Zieht euch warm an, es wird heiß!“ von Sven </a:t>
            </a:r>
            <a:r>
              <a:rPr lang="de-DE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Plöger</a:t>
            </a:r>
            <a:endParaRPr lang="de-D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de-DE" sz="2400" dirty="0">
              <a:latin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19623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273</Words>
  <Application>Microsoft Office PowerPoint</Application>
  <PresentationFormat>Benutzerdefiniert</PresentationFormat>
  <Paragraphs>32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Office</vt:lpstr>
      <vt:lpstr>Die Ozeane und Wälder als größte CO2  Speicher der Erde</vt:lpstr>
      <vt:lpstr>Die Ozeane</vt:lpstr>
      <vt:lpstr>Die Wälder</vt:lpstr>
      <vt:lpstr>Fazit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Simon</dc:creator>
  <cp:lastModifiedBy>Frank Hill</cp:lastModifiedBy>
  <cp:revision>36</cp:revision>
  <dcterms:created xsi:type="dcterms:W3CDTF">2020-09-17T09:01:03Z</dcterms:created>
  <dcterms:modified xsi:type="dcterms:W3CDTF">2020-10-29T21:05:28Z</dcterms:modified>
</cp:coreProperties>
</file>