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75" r:id="rId7"/>
    <p:sldId id="270" r:id="rId8"/>
    <p:sldId id="271" r:id="rId9"/>
    <p:sldId id="273" r:id="rId10"/>
    <p:sldId id="274" r:id="rId11"/>
    <p:sldId id="276" r:id="rId12"/>
    <p:sldId id="277" r:id="rId13"/>
    <p:sldId id="278" r:id="rId14"/>
    <p:sldId id="279" r:id="rId15"/>
    <p:sldId id="280" r:id="rId16"/>
    <p:sldId id="281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57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3366EE-C7DB-46FD-BC60-7930D041DB4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2214D9E-7A13-4E98-BBE8-0DF03E6B0BB8}">
      <dgm:prSet/>
      <dgm:spPr/>
      <dgm:t>
        <a:bodyPr/>
        <a:lstStyle/>
        <a:p>
          <a:r>
            <a:rPr lang="de-DE" dirty="0"/>
            <a:t>Mechanismen des Klimawandels </a:t>
          </a:r>
          <a:endParaRPr lang="en-US" dirty="0"/>
        </a:p>
      </dgm:t>
    </dgm:pt>
    <dgm:pt modelId="{0CFC9B7E-C87E-4D78-BC2B-BE1297F4A088}" type="parTrans" cxnId="{AC833D4D-A2CF-4A76-B9B4-6516984C1BF1}">
      <dgm:prSet/>
      <dgm:spPr/>
      <dgm:t>
        <a:bodyPr/>
        <a:lstStyle/>
        <a:p>
          <a:endParaRPr lang="en-US"/>
        </a:p>
      </dgm:t>
    </dgm:pt>
    <dgm:pt modelId="{6907B7FD-32C2-4626-846F-D3808B37CF39}" type="sibTrans" cxnId="{AC833D4D-A2CF-4A76-B9B4-6516984C1BF1}">
      <dgm:prSet/>
      <dgm:spPr/>
      <dgm:t>
        <a:bodyPr/>
        <a:lstStyle/>
        <a:p>
          <a:endParaRPr lang="en-US"/>
        </a:p>
      </dgm:t>
    </dgm:pt>
    <dgm:pt modelId="{0CD609A5-F875-4E33-BA74-74823A468724}">
      <dgm:prSet/>
      <dgm:spPr/>
      <dgm:t>
        <a:bodyPr/>
        <a:lstStyle/>
        <a:p>
          <a:r>
            <a:rPr lang="de-DE" dirty="0"/>
            <a:t>Bisherige Auswirkungen des Klimawandels </a:t>
          </a:r>
          <a:endParaRPr lang="en-US" dirty="0"/>
        </a:p>
      </dgm:t>
    </dgm:pt>
    <dgm:pt modelId="{A73A15D1-C2CD-460B-B915-F98CF38547C6}" type="parTrans" cxnId="{283BE477-3B20-40DB-8240-3D92DBEA1BF4}">
      <dgm:prSet/>
      <dgm:spPr/>
      <dgm:t>
        <a:bodyPr/>
        <a:lstStyle/>
        <a:p>
          <a:endParaRPr lang="en-US"/>
        </a:p>
      </dgm:t>
    </dgm:pt>
    <dgm:pt modelId="{78E4BB99-8805-4893-9EFC-726C71DF8EDF}" type="sibTrans" cxnId="{283BE477-3B20-40DB-8240-3D92DBEA1BF4}">
      <dgm:prSet/>
      <dgm:spPr/>
      <dgm:t>
        <a:bodyPr/>
        <a:lstStyle/>
        <a:p>
          <a:endParaRPr lang="en-US"/>
        </a:p>
      </dgm:t>
    </dgm:pt>
    <dgm:pt modelId="{E202E64F-AF3F-4978-A688-68ED7A520646}">
      <dgm:prSet/>
      <dgm:spPr/>
      <dgm:t>
        <a:bodyPr/>
        <a:lstStyle/>
        <a:p>
          <a:r>
            <a:rPr lang="de-DE" dirty="0"/>
            <a:t>Zukünftige Auswirkungen des Klimawandels </a:t>
          </a:r>
          <a:endParaRPr lang="en-US" dirty="0"/>
        </a:p>
      </dgm:t>
    </dgm:pt>
    <dgm:pt modelId="{2B58AE74-E380-4C74-AD76-F31D611204F8}" type="parTrans" cxnId="{D9EC5C80-034E-480B-AF7E-65C93C56CCCD}">
      <dgm:prSet/>
      <dgm:spPr/>
      <dgm:t>
        <a:bodyPr/>
        <a:lstStyle/>
        <a:p>
          <a:endParaRPr lang="en-US"/>
        </a:p>
      </dgm:t>
    </dgm:pt>
    <dgm:pt modelId="{5D0DAE58-ADA2-40F2-AA84-1A4EC92DF40D}" type="sibTrans" cxnId="{D9EC5C80-034E-480B-AF7E-65C93C56CCCD}">
      <dgm:prSet/>
      <dgm:spPr/>
      <dgm:t>
        <a:bodyPr/>
        <a:lstStyle/>
        <a:p>
          <a:endParaRPr lang="en-US"/>
        </a:p>
      </dgm:t>
    </dgm:pt>
    <dgm:pt modelId="{E66ED361-6D34-4C53-8B63-98BD8F235A20}" type="pres">
      <dgm:prSet presAssocID="{9B3366EE-C7DB-46FD-BC60-7930D041DB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604E3EFB-9DF3-4A84-AF5B-B182C99BB994}" type="pres">
      <dgm:prSet presAssocID="{C2214D9E-7A13-4E98-BBE8-0DF03E6B0BB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C72268F-279E-44B9-AFF0-3635B27FC1BB}" type="pres">
      <dgm:prSet presAssocID="{6907B7FD-32C2-4626-846F-D3808B37CF39}" presName="spacer" presStyleCnt="0"/>
      <dgm:spPr/>
    </dgm:pt>
    <dgm:pt modelId="{E479F3C0-F2EB-49B8-88A0-DFDE012C206A}" type="pres">
      <dgm:prSet presAssocID="{0CD609A5-F875-4E33-BA74-74823A46872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29E1E95-A115-45F8-811D-5B81DA4818BA}" type="pres">
      <dgm:prSet presAssocID="{78E4BB99-8805-4893-9EFC-726C71DF8EDF}" presName="spacer" presStyleCnt="0"/>
      <dgm:spPr/>
    </dgm:pt>
    <dgm:pt modelId="{4CA583DC-9A92-435F-9FDB-0EF15DF87FF4}" type="pres">
      <dgm:prSet presAssocID="{E202E64F-AF3F-4978-A688-68ED7A52064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E68A536F-5E4E-43ED-B137-D3A3DDAA3E17}" type="presOf" srcId="{E202E64F-AF3F-4978-A688-68ED7A520646}" destId="{4CA583DC-9A92-435F-9FDB-0EF15DF87FF4}" srcOrd="0" destOrd="0" presId="urn:microsoft.com/office/officeart/2005/8/layout/vList2"/>
    <dgm:cxn modelId="{623CB0D1-BC54-4CB3-8542-04FB04942C92}" type="presOf" srcId="{0CD609A5-F875-4E33-BA74-74823A468724}" destId="{E479F3C0-F2EB-49B8-88A0-DFDE012C206A}" srcOrd="0" destOrd="0" presId="urn:microsoft.com/office/officeart/2005/8/layout/vList2"/>
    <dgm:cxn modelId="{70D26049-92CA-40DB-BAA5-7883A5FA7100}" type="presOf" srcId="{C2214D9E-7A13-4E98-BBE8-0DF03E6B0BB8}" destId="{604E3EFB-9DF3-4A84-AF5B-B182C99BB994}" srcOrd="0" destOrd="0" presId="urn:microsoft.com/office/officeart/2005/8/layout/vList2"/>
    <dgm:cxn modelId="{283BE477-3B20-40DB-8240-3D92DBEA1BF4}" srcId="{9B3366EE-C7DB-46FD-BC60-7930D041DB4E}" destId="{0CD609A5-F875-4E33-BA74-74823A468724}" srcOrd="1" destOrd="0" parTransId="{A73A15D1-C2CD-460B-B915-F98CF38547C6}" sibTransId="{78E4BB99-8805-4893-9EFC-726C71DF8EDF}"/>
    <dgm:cxn modelId="{D9EC5C80-034E-480B-AF7E-65C93C56CCCD}" srcId="{9B3366EE-C7DB-46FD-BC60-7930D041DB4E}" destId="{E202E64F-AF3F-4978-A688-68ED7A520646}" srcOrd="2" destOrd="0" parTransId="{2B58AE74-E380-4C74-AD76-F31D611204F8}" sibTransId="{5D0DAE58-ADA2-40F2-AA84-1A4EC92DF40D}"/>
    <dgm:cxn modelId="{AC833D4D-A2CF-4A76-B9B4-6516984C1BF1}" srcId="{9B3366EE-C7DB-46FD-BC60-7930D041DB4E}" destId="{C2214D9E-7A13-4E98-BBE8-0DF03E6B0BB8}" srcOrd="0" destOrd="0" parTransId="{0CFC9B7E-C87E-4D78-BC2B-BE1297F4A088}" sibTransId="{6907B7FD-32C2-4626-846F-D3808B37CF39}"/>
    <dgm:cxn modelId="{AC360700-26F9-4F71-A006-F2529E859396}" type="presOf" srcId="{9B3366EE-C7DB-46FD-BC60-7930D041DB4E}" destId="{E66ED361-6D34-4C53-8B63-98BD8F235A20}" srcOrd="0" destOrd="0" presId="urn:microsoft.com/office/officeart/2005/8/layout/vList2"/>
    <dgm:cxn modelId="{462D3FDF-EF80-4F20-B11E-1F3477752BFF}" type="presParOf" srcId="{E66ED361-6D34-4C53-8B63-98BD8F235A20}" destId="{604E3EFB-9DF3-4A84-AF5B-B182C99BB994}" srcOrd="0" destOrd="0" presId="urn:microsoft.com/office/officeart/2005/8/layout/vList2"/>
    <dgm:cxn modelId="{D68F53A7-9033-477D-BA2D-42CA90E6E8AC}" type="presParOf" srcId="{E66ED361-6D34-4C53-8B63-98BD8F235A20}" destId="{2C72268F-279E-44B9-AFF0-3635B27FC1BB}" srcOrd="1" destOrd="0" presId="urn:microsoft.com/office/officeart/2005/8/layout/vList2"/>
    <dgm:cxn modelId="{2562437D-324E-415D-A7B6-AADD96EDF70D}" type="presParOf" srcId="{E66ED361-6D34-4C53-8B63-98BD8F235A20}" destId="{E479F3C0-F2EB-49B8-88A0-DFDE012C206A}" srcOrd="2" destOrd="0" presId="urn:microsoft.com/office/officeart/2005/8/layout/vList2"/>
    <dgm:cxn modelId="{99863B0A-A5A9-4706-8C9D-FCF6C75E08F1}" type="presParOf" srcId="{E66ED361-6D34-4C53-8B63-98BD8F235A20}" destId="{129E1E95-A115-45F8-811D-5B81DA4818BA}" srcOrd="3" destOrd="0" presId="urn:microsoft.com/office/officeart/2005/8/layout/vList2"/>
    <dgm:cxn modelId="{AB5D9F37-E87B-495F-BDC8-BBEFFCDDF34E}" type="presParOf" srcId="{E66ED361-6D34-4C53-8B63-98BD8F235A20}" destId="{4CA583DC-9A92-435F-9FDB-0EF15DF87FF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B06398-184B-436A-8E08-96D64CCA84B3}" type="doc">
      <dgm:prSet loTypeId="urn:microsoft.com/office/officeart/2005/8/layout/hierarchy3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B1CED6A-F5A8-468C-8D20-99AD848D1E67}">
      <dgm:prSet/>
      <dgm:spPr/>
      <dgm:t>
        <a:bodyPr/>
        <a:lstStyle/>
        <a:p>
          <a:r>
            <a:rPr lang="de-DE" dirty="0"/>
            <a:t>Mechanismen des Wetters </a:t>
          </a:r>
          <a:endParaRPr lang="en-US" dirty="0"/>
        </a:p>
      </dgm:t>
    </dgm:pt>
    <dgm:pt modelId="{658286A1-47F4-4278-877F-B2FC422E30CB}" type="parTrans" cxnId="{642AB707-769C-48AD-98E4-8614410957BD}">
      <dgm:prSet/>
      <dgm:spPr/>
      <dgm:t>
        <a:bodyPr/>
        <a:lstStyle/>
        <a:p>
          <a:endParaRPr lang="en-US"/>
        </a:p>
      </dgm:t>
    </dgm:pt>
    <dgm:pt modelId="{FEEBC939-B7CA-451F-AC47-CEE3B64BA48C}" type="sibTrans" cxnId="{642AB707-769C-48AD-98E4-8614410957BD}">
      <dgm:prSet/>
      <dgm:spPr/>
      <dgm:t>
        <a:bodyPr/>
        <a:lstStyle/>
        <a:p>
          <a:endParaRPr lang="en-US"/>
        </a:p>
      </dgm:t>
    </dgm:pt>
    <dgm:pt modelId="{7B33AD35-149E-4D9A-8649-A33547D3FBA7}">
      <dgm:prSet/>
      <dgm:spPr/>
      <dgm:t>
        <a:bodyPr/>
        <a:lstStyle/>
        <a:p>
          <a:r>
            <a:rPr lang="de-DE" dirty="0"/>
            <a:t>Mechanismen der Meere </a:t>
          </a:r>
          <a:endParaRPr lang="en-US" dirty="0"/>
        </a:p>
      </dgm:t>
    </dgm:pt>
    <dgm:pt modelId="{26393A7A-B943-4778-B207-E487F9C60B72}" type="parTrans" cxnId="{0F3C95FF-C3E9-4D84-BA2A-E5D19B7D2A49}">
      <dgm:prSet/>
      <dgm:spPr/>
      <dgm:t>
        <a:bodyPr/>
        <a:lstStyle/>
        <a:p>
          <a:endParaRPr lang="en-US"/>
        </a:p>
      </dgm:t>
    </dgm:pt>
    <dgm:pt modelId="{DCAC8EA3-F434-4EDC-86B3-E50BEE8F3797}" type="sibTrans" cxnId="{0F3C95FF-C3E9-4D84-BA2A-E5D19B7D2A49}">
      <dgm:prSet/>
      <dgm:spPr/>
      <dgm:t>
        <a:bodyPr/>
        <a:lstStyle/>
        <a:p>
          <a:endParaRPr lang="en-US"/>
        </a:p>
      </dgm:t>
    </dgm:pt>
    <dgm:pt modelId="{BDF22AD7-69F7-448D-9318-08928719077A}">
      <dgm:prSet/>
      <dgm:spPr/>
      <dgm:t>
        <a:bodyPr/>
        <a:lstStyle/>
        <a:p>
          <a:r>
            <a:rPr lang="en-US" dirty="0" err="1" smtClean="0"/>
            <a:t>Kipppunkte</a:t>
          </a:r>
          <a:endParaRPr lang="en-US" dirty="0"/>
        </a:p>
      </dgm:t>
    </dgm:pt>
    <dgm:pt modelId="{B531F3B0-3E6E-437F-915A-72E7C94AB617}" type="parTrans" cxnId="{E99D6454-147B-4EA1-9568-C82F97C2AFB7}">
      <dgm:prSet/>
      <dgm:spPr/>
      <dgm:t>
        <a:bodyPr/>
        <a:lstStyle/>
        <a:p>
          <a:endParaRPr lang="de-DE"/>
        </a:p>
      </dgm:t>
    </dgm:pt>
    <dgm:pt modelId="{87F5420B-7DF1-4898-9936-1B99CC962D44}" type="sibTrans" cxnId="{E99D6454-147B-4EA1-9568-C82F97C2AFB7}">
      <dgm:prSet/>
      <dgm:spPr/>
      <dgm:t>
        <a:bodyPr/>
        <a:lstStyle/>
        <a:p>
          <a:endParaRPr lang="de-DE"/>
        </a:p>
      </dgm:t>
    </dgm:pt>
    <dgm:pt modelId="{B5BA5FE4-1E63-4830-B1AE-DC324D01A527}" type="pres">
      <dgm:prSet presAssocID="{0FB06398-184B-436A-8E08-96D64CCA84B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084F9E39-E76C-4D15-97B6-5FD6BE6A383B}" type="pres">
      <dgm:prSet presAssocID="{EB1CED6A-F5A8-468C-8D20-99AD848D1E67}" presName="root" presStyleCnt="0"/>
      <dgm:spPr/>
    </dgm:pt>
    <dgm:pt modelId="{68856FCB-0F3C-4E1E-8ABD-D25997ECBA45}" type="pres">
      <dgm:prSet presAssocID="{EB1CED6A-F5A8-468C-8D20-99AD848D1E67}" presName="rootComposite" presStyleCnt="0"/>
      <dgm:spPr/>
    </dgm:pt>
    <dgm:pt modelId="{25A1D376-75C6-476B-BF2B-6EB65551B46F}" type="pres">
      <dgm:prSet presAssocID="{EB1CED6A-F5A8-468C-8D20-99AD848D1E67}" presName="rootText" presStyleLbl="node1" presStyleIdx="0" presStyleCnt="3"/>
      <dgm:spPr/>
      <dgm:t>
        <a:bodyPr/>
        <a:lstStyle/>
        <a:p>
          <a:endParaRPr lang="de-DE"/>
        </a:p>
      </dgm:t>
    </dgm:pt>
    <dgm:pt modelId="{A7F97088-02F1-4D98-8704-F4EC291580B7}" type="pres">
      <dgm:prSet presAssocID="{EB1CED6A-F5A8-468C-8D20-99AD848D1E67}" presName="rootConnector" presStyleLbl="node1" presStyleIdx="0" presStyleCnt="3"/>
      <dgm:spPr/>
      <dgm:t>
        <a:bodyPr/>
        <a:lstStyle/>
        <a:p>
          <a:endParaRPr lang="de-DE"/>
        </a:p>
      </dgm:t>
    </dgm:pt>
    <dgm:pt modelId="{4EF1594A-A29F-448C-84B1-FC28271FB58A}" type="pres">
      <dgm:prSet presAssocID="{EB1CED6A-F5A8-468C-8D20-99AD848D1E67}" presName="childShape" presStyleCnt="0"/>
      <dgm:spPr/>
    </dgm:pt>
    <dgm:pt modelId="{5472DD1F-4959-4041-B55E-EF96C13C6E45}" type="pres">
      <dgm:prSet presAssocID="{7B33AD35-149E-4D9A-8649-A33547D3FBA7}" presName="root" presStyleCnt="0"/>
      <dgm:spPr/>
    </dgm:pt>
    <dgm:pt modelId="{7DBCA8BD-6A3A-4211-B28D-6D315F6E4796}" type="pres">
      <dgm:prSet presAssocID="{7B33AD35-149E-4D9A-8649-A33547D3FBA7}" presName="rootComposite" presStyleCnt="0"/>
      <dgm:spPr/>
    </dgm:pt>
    <dgm:pt modelId="{68E4D210-C598-454D-81BD-E6DC5E688A60}" type="pres">
      <dgm:prSet presAssocID="{7B33AD35-149E-4D9A-8649-A33547D3FBA7}" presName="rootText" presStyleLbl="node1" presStyleIdx="1" presStyleCnt="3"/>
      <dgm:spPr/>
      <dgm:t>
        <a:bodyPr/>
        <a:lstStyle/>
        <a:p>
          <a:endParaRPr lang="de-DE"/>
        </a:p>
      </dgm:t>
    </dgm:pt>
    <dgm:pt modelId="{B87489E9-BD8D-4D1F-9444-8FD4E95BE8D9}" type="pres">
      <dgm:prSet presAssocID="{7B33AD35-149E-4D9A-8649-A33547D3FBA7}" presName="rootConnector" presStyleLbl="node1" presStyleIdx="1" presStyleCnt="3"/>
      <dgm:spPr/>
      <dgm:t>
        <a:bodyPr/>
        <a:lstStyle/>
        <a:p>
          <a:endParaRPr lang="de-DE"/>
        </a:p>
      </dgm:t>
    </dgm:pt>
    <dgm:pt modelId="{A9A04BEC-4510-4D43-A72E-15C39A49621E}" type="pres">
      <dgm:prSet presAssocID="{7B33AD35-149E-4D9A-8649-A33547D3FBA7}" presName="childShape" presStyleCnt="0"/>
      <dgm:spPr/>
    </dgm:pt>
    <dgm:pt modelId="{7CC60288-9BFE-410C-A289-9366A5599D9D}" type="pres">
      <dgm:prSet presAssocID="{BDF22AD7-69F7-448D-9318-08928719077A}" presName="root" presStyleCnt="0"/>
      <dgm:spPr/>
    </dgm:pt>
    <dgm:pt modelId="{49EF1966-DF45-47A5-9594-06B16FEB983D}" type="pres">
      <dgm:prSet presAssocID="{BDF22AD7-69F7-448D-9318-08928719077A}" presName="rootComposite" presStyleCnt="0"/>
      <dgm:spPr/>
    </dgm:pt>
    <dgm:pt modelId="{214C9176-92A7-4865-AE54-E22A2975FD23}" type="pres">
      <dgm:prSet presAssocID="{BDF22AD7-69F7-448D-9318-08928719077A}" presName="rootText" presStyleLbl="node1" presStyleIdx="2" presStyleCnt="3"/>
      <dgm:spPr/>
      <dgm:t>
        <a:bodyPr/>
        <a:lstStyle/>
        <a:p>
          <a:endParaRPr lang="de-DE"/>
        </a:p>
      </dgm:t>
    </dgm:pt>
    <dgm:pt modelId="{7E06BB27-C30A-4105-8FF7-32D677BA68E6}" type="pres">
      <dgm:prSet presAssocID="{BDF22AD7-69F7-448D-9318-08928719077A}" presName="rootConnector" presStyleLbl="node1" presStyleIdx="2" presStyleCnt="3"/>
      <dgm:spPr/>
      <dgm:t>
        <a:bodyPr/>
        <a:lstStyle/>
        <a:p>
          <a:endParaRPr lang="de-DE"/>
        </a:p>
      </dgm:t>
    </dgm:pt>
    <dgm:pt modelId="{914336B2-FD69-4A76-9113-150EB16E098F}" type="pres">
      <dgm:prSet presAssocID="{BDF22AD7-69F7-448D-9318-08928719077A}" presName="childShape" presStyleCnt="0"/>
      <dgm:spPr/>
    </dgm:pt>
  </dgm:ptLst>
  <dgm:cxnLst>
    <dgm:cxn modelId="{7875802A-3CBA-4455-9595-C1C7F68BD8D7}" type="presOf" srcId="{7B33AD35-149E-4D9A-8649-A33547D3FBA7}" destId="{B87489E9-BD8D-4D1F-9444-8FD4E95BE8D9}" srcOrd="1" destOrd="0" presId="urn:microsoft.com/office/officeart/2005/8/layout/hierarchy3"/>
    <dgm:cxn modelId="{FEE5876C-0602-4AD5-A539-C718C8F4D696}" type="presOf" srcId="{EB1CED6A-F5A8-468C-8D20-99AD848D1E67}" destId="{25A1D376-75C6-476B-BF2B-6EB65551B46F}" srcOrd="0" destOrd="0" presId="urn:microsoft.com/office/officeart/2005/8/layout/hierarchy3"/>
    <dgm:cxn modelId="{DC2C19C1-98CD-4350-84DB-31EC6BB3A3F6}" type="presOf" srcId="{7B33AD35-149E-4D9A-8649-A33547D3FBA7}" destId="{68E4D210-C598-454D-81BD-E6DC5E688A60}" srcOrd="0" destOrd="0" presId="urn:microsoft.com/office/officeart/2005/8/layout/hierarchy3"/>
    <dgm:cxn modelId="{FBC2F46C-0D5E-4E28-83AA-971AE6992ECC}" type="presOf" srcId="{BDF22AD7-69F7-448D-9318-08928719077A}" destId="{7E06BB27-C30A-4105-8FF7-32D677BA68E6}" srcOrd="1" destOrd="0" presId="urn:microsoft.com/office/officeart/2005/8/layout/hierarchy3"/>
    <dgm:cxn modelId="{E99D6454-147B-4EA1-9568-C82F97C2AFB7}" srcId="{0FB06398-184B-436A-8E08-96D64CCA84B3}" destId="{BDF22AD7-69F7-448D-9318-08928719077A}" srcOrd="2" destOrd="0" parTransId="{B531F3B0-3E6E-437F-915A-72E7C94AB617}" sibTransId="{87F5420B-7DF1-4898-9936-1B99CC962D44}"/>
    <dgm:cxn modelId="{245E4DB2-86B2-4A31-9318-AFABACC9FB62}" type="presOf" srcId="{EB1CED6A-F5A8-468C-8D20-99AD848D1E67}" destId="{A7F97088-02F1-4D98-8704-F4EC291580B7}" srcOrd="1" destOrd="0" presId="urn:microsoft.com/office/officeart/2005/8/layout/hierarchy3"/>
    <dgm:cxn modelId="{642AB707-769C-48AD-98E4-8614410957BD}" srcId="{0FB06398-184B-436A-8E08-96D64CCA84B3}" destId="{EB1CED6A-F5A8-468C-8D20-99AD848D1E67}" srcOrd="0" destOrd="0" parTransId="{658286A1-47F4-4278-877F-B2FC422E30CB}" sibTransId="{FEEBC939-B7CA-451F-AC47-CEE3B64BA48C}"/>
    <dgm:cxn modelId="{1C290010-D20B-4BE9-872D-7584656D3A67}" type="presOf" srcId="{0FB06398-184B-436A-8E08-96D64CCA84B3}" destId="{B5BA5FE4-1E63-4830-B1AE-DC324D01A527}" srcOrd="0" destOrd="0" presId="urn:microsoft.com/office/officeart/2005/8/layout/hierarchy3"/>
    <dgm:cxn modelId="{0F3C95FF-C3E9-4D84-BA2A-E5D19B7D2A49}" srcId="{0FB06398-184B-436A-8E08-96D64CCA84B3}" destId="{7B33AD35-149E-4D9A-8649-A33547D3FBA7}" srcOrd="1" destOrd="0" parTransId="{26393A7A-B943-4778-B207-E487F9C60B72}" sibTransId="{DCAC8EA3-F434-4EDC-86B3-E50BEE8F3797}"/>
    <dgm:cxn modelId="{F1B0F192-7C66-4DEB-AFED-8E4041425BF9}" type="presOf" srcId="{BDF22AD7-69F7-448D-9318-08928719077A}" destId="{214C9176-92A7-4865-AE54-E22A2975FD23}" srcOrd="0" destOrd="0" presId="urn:microsoft.com/office/officeart/2005/8/layout/hierarchy3"/>
    <dgm:cxn modelId="{FDD280DC-ED5D-4822-A0E8-969F4F5555CA}" type="presParOf" srcId="{B5BA5FE4-1E63-4830-B1AE-DC324D01A527}" destId="{084F9E39-E76C-4D15-97B6-5FD6BE6A383B}" srcOrd="0" destOrd="0" presId="urn:microsoft.com/office/officeart/2005/8/layout/hierarchy3"/>
    <dgm:cxn modelId="{868A8D59-C497-407B-A35A-E5B7970769A4}" type="presParOf" srcId="{084F9E39-E76C-4D15-97B6-5FD6BE6A383B}" destId="{68856FCB-0F3C-4E1E-8ABD-D25997ECBA45}" srcOrd="0" destOrd="0" presId="urn:microsoft.com/office/officeart/2005/8/layout/hierarchy3"/>
    <dgm:cxn modelId="{32E17AD4-37C8-4FAC-9F17-8E64C519E902}" type="presParOf" srcId="{68856FCB-0F3C-4E1E-8ABD-D25997ECBA45}" destId="{25A1D376-75C6-476B-BF2B-6EB65551B46F}" srcOrd="0" destOrd="0" presId="urn:microsoft.com/office/officeart/2005/8/layout/hierarchy3"/>
    <dgm:cxn modelId="{43D794DA-9F4B-4509-866F-DA91DB8EFA16}" type="presParOf" srcId="{68856FCB-0F3C-4E1E-8ABD-D25997ECBA45}" destId="{A7F97088-02F1-4D98-8704-F4EC291580B7}" srcOrd="1" destOrd="0" presId="urn:microsoft.com/office/officeart/2005/8/layout/hierarchy3"/>
    <dgm:cxn modelId="{9B7926BB-1EF4-4579-9725-53125DE4D62F}" type="presParOf" srcId="{084F9E39-E76C-4D15-97B6-5FD6BE6A383B}" destId="{4EF1594A-A29F-448C-84B1-FC28271FB58A}" srcOrd="1" destOrd="0" presId="urn:microsoft.com/office/officeart/2005/8/layout/hierarchy3"/>
    <dgm:cxn modelId="{60D91DE7-0D60-40D6-BA10-C5CE23FB7C10}" type="presParOf" srcId="{B5BA5FE4-1E63-4830-B1AE-DC324D01A527}" destId="{5472DD1F-4959-4041-B55E-EF96C13C6E45}" srcOrd="1" destOrd="0" presId="urn:microsoft.com/office/officeart/2005/8/layout/hierarchy3"/>
    <dgm:cxn modelId="{2035D81C-AE18-4B75-8455-D9DC90F845B8}" type="presParOf" srcId="{5472DD1F-4959-4041-B55E-EF96C13C6E45}" destId="{7DBCA8BD-6A3A-4211-B28D-6D315F6E4796}" srcOrd="0" destOrd="0" presId="urn:microsoft.com/office/officeart/2005/8/layout/hierarchy3"/>
    <dgm:cxn modelId="{164288B4-C869-49E6-BA9A-DB85B50F9B61}" type="presParOf" srcId="{7DBCA8BD-6A3A-4211-B28D-6D315F6E4796}" destId="{68E4D210-C598-454D-81BD-E6DC5E688A60}" srcOrd="0" destOrd="0" presId="urn:microsoft.com/office/officeart/2005/8/layout/hierarchy3"/>
    <dgm:cxn modelId="{FF3E54EC-9EDA-41DE-AB80-429760B04DD3}" type="presParOf" srcId="{7DBCA8BD-6A3A-4211-B28D-6D315F6E4796}" destId="{B87489E9-BD8D-4D1F-9444-8FD4E95BE8D9}" srcOrd="1" destOrd="0" presId="urn:microsoft.com/office/officeart/2005/8/layout/hierarchy3"/>
    <dgm:cxn modelId="{D857F8E4-E042-48EC-95E9-BE137041FA39}" type="presParOf" srcId="{5472DD1F-4959-4041-B55E-EF96C13C6E45}" destId="{A9A04BEC-4510-4D43-A72E-15C39A49621E}" srcOrd="1" destOrd="0" presId="urn:microsoft.com/office/officeart/2005/8/layout/hierarchy3"/>
    <dgm:cxn modelId="{F1FB980D-401F-4630-BF9F-9089C8CC8DAF}" type="presParOf" srcId="{B5BA5FE4-1E63-4830-B1AE-DC324D01A527}" destId="{7CC60288-9BFE-410C-A289-9366A5599D9D}" srcOrd="2" destOrd="0" presId="urn:microsoft.com/office/officeart/2005/8/layout/hierarchy3"/>
    <dgm:cxn modelId="{14677EEA-338C-4878-9C81-40F29DD32358}" type="presParOf" srcId="{7CC60288-9BFE-410C-A289-9366A5599D9D}" destId="{49EF1966-DF45-47A5-9594-06B16FEB983D}" srcOrd="0" destOrd="0" presId="urn:microsoft.com/office/officeart/2005/8/layout/hierarchy3"/>
    <dgm:cxn modelId="{2C1C6DD7-01EA-4A79-B372-908FC41CB8FB}" type="presParOf" srcId="{49EF1966-DF45-47A5-9594-06B16FEB983D}" destId="{214C9176-92A7-4865-AE54-E22A2975FD23}" srcOrd="0" destOrd="0" presId="urn:microsoft.com/office/officeart/2005/8/layout/hierarchy3"/>
    <dgm:cxn modelId="{69CCDE90-DA1F-4E14-A5BF-B21D403ACB6C}" type="presParOf" srcId="{49EF1966-DF45-47A5-9594-06B16FEB983D}" destId="{7E06BB27-C30A-4105-8FF7-32D677BA68E6}" srcOrd="1" destOrd="0" presId="urn:microsoft.com/office/officeart/2005/8/layout/hierarchy3"/>
    <dgm:cxn modelId="{BA4F38A9-2D14-4F5B-86A1-708CD452E1B7}" type="presParOf" srcId="{7CC60288-9BFE-410C-A289-9366A5599D9D}" destId="{914336B2-FD69-4A76-9113-150EB16E098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13F4A0-95C5-400F-8A79-C20C508D3C03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496B42-D375-4BDB-8DD1-1CB0EE368152}">
      <dgm:prSet/>
      <dgm:spPr/>
      <dgm:t>
        <a:bodyPr/>
        <a:lstStyle/>
        <a:p>
          <a:r>
            <a:rPr lang="de-DE" dirty="0"/>
            <a:t>Durch Veränderung des Jetstream </a:t>
          </a:r>
          <a:r>
            <a:rPr lang="de-DE" dirty="0" err="1"/>
            <a:t>gleichbleibenderes</a:t>
          </a:r>
          <a:r>
            <a:rPr lang="de-DE" dirty="0"/>
            <a:t> und extremeres Wetter,          häufigere Trockenheit und Extremwinter </a:t>
          </a:r>
          <a:endParaRPr lang="en-US" dirty="0"/>
        </a:p>
      </dgm:t>
    </dgm:pt>
    <dgm:pt modelId="{60F0FAFC-8AAB-4CAD-9B25-2FF31C03E13A}" type="parTrans" cxnId="{67FCB412-C64C-4BA6-8680-77B7E821DF52}">
      <dgm:prSet/>
      <dgm:spPr/>
      <dgm:t>
        <a:bodyPr/>
        <a:lstStyle/>
        <a:p>
          <a:endParaRPr lang="en-US"/>
        </a:p>
      </dgm:t>
    </dgm:pt>
    <dgm:pt modelId="{ED7A29BC-0E79-4C29-8853-5C15B290217E}" type="sibTrans" cxnId="{67FCB412-C64C-4BA6-8680-77B7E821DF52}">
      <dgm:prSet/>
      <dgm:spPr/>
      <dgm:t>
        <a:bodyPr/>
        <a:lstStyle/>
        <a:p>
          <a:endParaRPr lang="en-US"/>
        </a:p>
      </dgm:t>
    </dgm:pt>
    <dgm:pt modelId="{2C961360-0430-416A-B674-A7A76D00ED9C}">
      <dgm:prSet/>
      <dgm:spPr/>
      <dgm:t>
        <a:bodyPr/>
        <a:lstStyle/>
        <a:p>
          <a:r>
            <a:rPr lang="de-DE" dirty="0"/>
            <a:t>Durch höhere Temperaturdifferenzen  in den unteren Atmosphärenschichten treten Stürme häufiger und heftiger </a:t>
          </a:r>
          <a:r>
            <a:rPr lang="de-DE" dirty="0" smtClean="0"/>
            <a:t>auf</a:t>
          </a:r>
          <a:endParaRPr lang="en-US" dirty="0"/>
        </a:p>
      </dgm:t>
    </dgm:pt>
    <dgm:pt modelId="{A9AB280F-95BD-4545-AD04-D73CFC076633}" type="parTrans" cxnId="{A0889203-9876-4F91-907A-ED799C4367B9}">
      <dgm:prSet/>
      <dgm:spPr/>
      <dgm:t>
        <a:bodyPr/>
        <a:lstStyle/>
        <a:p>
          <a:endParaRPr lang="en-US"/>
        </a:p>
      </dgm:t>
    </dgm:pt>
    <dgm:pt modelId="{DBC083EF-C6C2-4DEA-BD1A-B80C5E8495E7}" type="sibTrans" cxnId="{A0889203-9876-4F91-907A-ED799C4367B9}">
      <dgm:prSet/>
      <dgm:spPr/>
      <dgm:t>
        <a:bodyPr/>
        <a:lstStyle/>
        <a:p>
          <a:endParaRPr lang="en-US"/>
        </a:p>
      </dgm:t>
    </dgm:pt>
    <dgm:pt modelId="{982B74C5-220B-40A2-9F13-F1DB5CC48740}">
      <dgm:prSet/>
      <dgm:spPr/>
      <dgm:t>
        <a:bodyPr/>
        <a:lstStyle/>
        <a:p>
          <a:r>
            <a:rPr lang="de-DE" dirty="0"/>
            <a:t>Heißere Jahre </a:t>
          </a:r>
          <a:endParaRPr lang="en-US" dirty="0"/>
        </a:p>
      </dgm:t>
    </dgm:pt>
    <dgm:pt modelId="{2809F56D-BA8B-425D-BC5C-1DC097A85DF3}" type="parTrans" cxnId="{94B77A8E-A83A-407F-8136-968460959E99}">
      <dgm:prSet/>
      <dgm:spPr/>
      <dgm:t>
        <a:bodyPr/>
        <a:lstStyle/>
        <a:p>
          <a:endParaRPr lang="en-US"/>
        </a:p>
      </dgm:t>
    </dgm:pt>
    <dgm:pt modelId="{7D884320-0AFA-4D8F-BEA4-6E8FDB796382}" type="sibTrans" cxnId="{94B77A8E-A83A-407F-8136-968460959E99}">
      <dgm:prSet/>
      <dgm:spPr/>
      <dgm:t>
        <a:bodyPr/>
        <a:lstStyle/>
        <a:p>
          <a:endParaRPr lang="en-US"/>
        </a:p>
      </dgm:t>
    </dgm:pt>
    <dgm:pt modelId="{9B076F3F-24F4-4FC6-8E88-5028DDB88FF5}" type="pres">
      <dgm:prSet presAssocID="{ED13F4A0-95C5-400F-8A79-C20C508D3C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848E9E14-9715-49BF-A0F8-F6A0E1976C29}" type="pres">
      <dgm:prSet presAssocID="{4F496B42-D375-4BDB-8DD1-1CB0EE36815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A059FCF-DB4B-4682-8484-713EE39084EF}" type="pres">
      <dgm:prSet presAssocID="{ED7A29BC-0E79-4C29-8853-5C15B290217E}" presName="spacer" presStyleCnt="0"/>
      <dgm:spPr/>
    </dgm:pt>
    <dgm:pt modelId="{3CB2CD96-A002-4BE3-BA2A-370029054E38}" type="pres">
      <dgm:prSet presAssocID="{2C961360-0430-416A-B674-A7A76D00ED9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C4E8ED-077B-4FB7-B54F-F43D05E38DAC}" type="pres">
      <dgm:prSet presAssocID="{DBC083EF-C6C2-4DEA-BD1A-B80C5E8495E7}" presName="spacer" presStyleCnt="0"/>
      <dgm:spPr/>
    </dgm:pt>
    <dgm:pt modelId="{A2C56FCF-D2F2-4731-BBDB-2ED0120E3718}" type="pres">
      <dgm:prSet presAssocID="{982B74C5-220B-40A2-9F13-F1DB5CC4874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9DFF637-26E7-4C86-B196-6376984C0DFE}" type="presOf" srcId="{982B74C5-220B-40A2-9F13-F1DB5CC48740}" destId="{A2C56FCF-D2F2-4731-BBDB-2ED0120E3718}" srcOrd="0" destOrd="0" presId="urn:microsoft.com/office/officeart/2005/8/layout/vList2"/>
    <dgm:cxn modelId="{733E71EA-E7B5-4A7B-9D74-95957E5CC714}" type="presOf" srcId="{ED13F4A0-95C5-400F-8A79-C20C508D3C03}" destId="{9B076F3F-24F4-4FC6-8E88-5028DDB88FF5}" srcOrd="0" destOrd="0" presId="urn:microsoft.com/office/officeart/2005/8/layout/vList2"/>
    <dgm:cxn modelId="{B2EBCC26-2663-4E8E-91D6-9C0E357609CE}" type="presOf" srcId="{2C961360-0430-416A-B674-A7A76D00ED9C}" destId="{3CB2CD96-A002-4BE3-BA2A-370029054E38}" srcOrd="0" destOrd="0" presId="urn:microsoft.com/office/officeart/2005/8/layout/vList2"/>
    <dgm:cxn modelId="{A0889203-9876-4F91-907A-ED799C4367B9}" srcId="{ED13F4A0-95C5-400F-8A79-C20C508D3C03}" destId="{2C961360-0430-416A-B674-A7A76D00ED9C}" srcOrd="1" destOrd="0" parTransId="{A9AB280F-95BD-4545-AD04-D73CFC076633}" sibTransId="{DBC083EF-C6C2-4DEA-BD1A-B80C5E8495E7}"/>
    <dgm:cxn modelId="{94B77A8E-A83A-407F-8136-968460959E99}" srcId="{ED13F4A0-95C5-400F-8A79-C20C508D3C03}" destId="{982B74C5-220B-40A2-9F13-F1DB5CC48740}" srcOrd="2" destOrd="0" parTransId="{2809F56D-BA8B-425D-BC5C-1DC097A85DF3}" sibTransId="{7D884320-0AFA-4D8F-BEA4-6E8FDB796382}"/>
    <dgm:cxn modelId="{F4F7112B-31AC-485A-9A55-7A78E71F8F0C}" type="presOf" srcId="{4F496B42-D375-4BDB-8DD1-1CB0EE368152}" destId="{848E9E14-9715-49BF-A0F8-F6A0E1976C29}" srcOrd="0" destOrd="0" presId="urn:microsoft.com/office/officeart/2005/8/layout/vList2"/>
    <dgm:cxn modelId="{67FCB412-C64C-4BA6-8680-77B7E821DF52}" srcId="{ED13F4A0-95C5-400F-8A79-C20C508D3C03}" destId="{4F496B42-D375-4BDB-8DD1-1CB0EE368152}" srcOrd="0" destOrd="0" parTransId="{60F0FAFC-8AAB-4CAD-9B25-2FF31C03E13A}" sibTransId="{ED7A29BC-0E79-4C29-8853-5C15B290217E}"/>
    <dgm:cxn modelId="{37FDF46A-E535-4706-BFF6-5AA618F6399A}" type="presParOf" srcId="{9B076F3F-24F4-4FC6-8E88-5028DDB88FF5}" destId="{848E9E14-9715-49BF-A0F8-F6A0E1976C29}" srcOrd="0" destOrd="0" presId="urn:microsoft.com/office/officeart/2005/8/layout/vList2"/>
    <dgm:cxn modelId="{3B9760D2-B1C5-4666-8719-1C08C80C91A3}" type="presParOf" srcId="{9B076F3F-24F4-4FC6-8E88-5028DDB88FF5}" destId="{9A059FCF-DB4B-4682-8484-713EE39084EF}" srcOrd="1" destOrd="0" presId="urn:microsoft.com/office/officeart/2005/8/layout/vList2"/>
    <dgm:cxn modelId="{D624D577-491F-4B00-8390-2B0DA947020E}" type="presParOf" srcId="{9B076F3F-24F4-4FC6-8E88-5028DDB88FF5}" destId="{3CB2CD96-A002-4BE3-BA2A-370029054E38}" srcOrd="2" destOrd="0" presId="urn:microsoft.com/office/officeart/2005/8/layout/vList2"/>
    <dgm:cxn modelId="{55DB235F-EE27-42AA-98D5-7BDE7CC564AA}" type="presParOf" srcId="{9B076F3F-24F4-4FC6-8E88-5028DDB88FF5}" destId="{A1C4E8ED-077B-4FB7-B54F-F43D05E38DAC}" srcOrd="3" destOrd="0" presId="urn:microsoft.com/office/officeart/2005/8/layout/vList2"/>
    <dgm:cxn modelId="{28C5590D-4C16-450C-9C71-C43284EEF13E}" type="presParOf" srcId="{9B076F3F-24F4-4FC6-8E88-5028DDB88FF5}" destId="{A2C56FCF-D2F2-4731-BBDB-2ED0120E371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E3EFB-9DF3-4A84-AF5B-B182C99BB994}">
      <dsp:nvSpPr>
        <dsp:cNvPr id="0" name=""/>
        <dsp:cNvSpPr/>
      </dsp:nvSpPr>
      <dsp:spPr>
        <a:xfrm>
          <a:off x="0" y="409162"/>
          <a:ext cx="5457824" cy="15116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800" kern="1200" dirty="0"/>
            <a:t>Mechanismen des Klimawandels </a:t>
          </a:r>
          <a:endParaRPr lang="en-US" sz="3800" kern="1200" dirty="0"/>
        </a:p>
      </dsp:txBody>
      <dsp:txXfrm>
        <a:off x="73792" y="482954"/>
        <a:ext cx="5310240" cy="1364056"/>
      </dsp:txXfrm>
    </dsp:sp>
    <dsp:sp modelId="{E479F3C0-F2EB-49B8-88A0-DFDE012C206A}">
      <dsp:nvSpPr>
        <dsp:cNvPr id="0" name=""/>
        <dsp:cNvSpPr/>
      </dsp:nvSpPr>
      <dsp:spPr>
        <a:xfrm>
          <a:off x="0" y="2030242"/>
          <a:ext cx="5457824" cy="15116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800" kern="1200" dirty="0"/>
            <a:t>Bisherige Auswirkungen des Klimawandels </a:t>
          </a:r>
          <a:endParaRPr lang="en-US" sz="3800" kern="1200" dirty="0"/>
        </a:p>
      </dsp:txBody>
      <dsp:txXfrm>
        <a:off x="73792" y="2104034"/>
        <a:ext cx="5310240" cy="1364056"/>
      </dsp:txXfrm>
    </dsp:sp>
    <dsp:sp modelId="{4CA583DC-9A92-435F-9FDB-0EF15DF87FF4}">
      <dsp:nvSpPr>
        <dsp:cNvPr id="0" name=""/>
        <dsp:cNvSpPr/>
      </dsp:nvSpPr>
      <dsp:spPr>
        <a:xfrm>
          <a:off x="0" y="3651322"/>
          <a:ext cx="5457824" cy="15116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800" kern="1200" dirty="0"/>
            <a:t>Zukünftige Auswirkungen des Klimawandels </a:t>
          </a:r>
          <a:endParaRPr lang="en-US" sz="3800" kern="1200" dirty="0"/>
        </a:p>
      </dsp:txBody>
      <dsp:txXfrm>
        <a:off x="73792" y="3725114"/>
        <a:ext cx="5310240" cy="1364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1D376-75C6-476B-BF2B-6EB65551B46F}">
      <dsp:nvSpPr>
        <dsp:cNvPr id="0" name=""/>
        <dsp:cNvSpPr/>
      </dsp:nvSpPr>
      <dsp:spPr>
        <a:xfrm>
          <a:off x="933" y="1179469"/>
          <a:ext cx="2183348" cy="1091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/>
            <a:t>Mechanismen des Wetters </a:t>
          </a:r>
          <a:endParaRPr lang="en-US" sz="2700" kern="1200" dirty="0"/>
        </a:p>
      </dsp:txBody>
      <dsp:txXfrm>
        <a:off x="32907" y="1211443"/>
        <a:ext cx="2119400" cy="1027726"/>
      </dsp:txXfrm>
    </dsp:sp>
    <dsp:sp modelId="{68E4D210-C598-454D-81BD-E6DC5E688A60}">
      <dsp:nvSpPr>
        <dsp:cNvPr id="0" name=""/>
        <dsp:cNvSpPr/>
      </dsp:nvSpPr>
      <dsp:spPr>
        <a:xfrm>
          <a:off x="2730119" y="1179469"/>
          <a:ext cx="2183348" cy="1091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/>
            <a:t>Mechanismen der Meere </a:t>
          </a:r>
          <a:endParaRPr lang="en-US" sz="2700" kern="1200" dirty="0"/>
        </a:p>
      </dsp:txBody>
      <dsp:txXfrm>
        <a:off x="2762093" y="1211443"/>
        <a:ext cx="2119400" cy="1027726"/>
      </dsp:txXfrm>
    </dsp:sp>
    <dsp:sp modelId="{214C9176-92A7-4865-AE54-E22A2975FD23}">
      <dsp:nvSpPr>
        <dsp:cNvPr id="0" name=""/>
        <dsp:cNvSpPr/>
      </dsp:nvSpPr>
      <dsp:spPr>
        <a:xfrm>
          <a:off x="5459305" y="1179469"/>
          <a:ext cx="2183348" cy="1091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Kipppunkte</a:t>
          </a:r>
          <a:endParaRPr lang="en-US" sz="2700" kern="1200" dirty="0"/>
        </a:p>
      </dsp:txBody>
      <dsp:txXfrm>
        <a:off x="5491279" y="1211443"/>
        <a:ext cx="2119400" cy="10277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E9E14-9715-49BF-A0F8-F6A0E1976C29}">
      <dsp:nvSpPr>
        <dsp:cNvPr id="0" name=""/>
        <dsp:cNvSpPr/>
      </dsp:nvSpPr>
      <dsp:spPr>
        <a:xfrm>
          <a:off x="0" y="62865"/>
          <a:ext cx="6901193" cy="1374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/>
            <a:t>Durch Veränderung des Jetstream </a:t>
          </a:r>
          <a:r>
            <a:rPr lang="de-DE" sz="2500" kern="1200" dirty="0" err="1"/>
            <a:t>gleichbleibenderes</a:t>
          </a:r>
          <a:r>
            <a:rPr lang="de-DE" sz="2500" kern="1200" dirty="0"/>
            <a:t> und extremeres Wetter,          häufigere Trockenheit und Extremwinter </a:t>
          </a:r>
          <a:endParaRPr lang="en-US" sz="2500" kern="1200" dirty="0"/>
        </a:p>
      </dsp:txBody>
      <dsp:txXfrm>
        <a:off x="67110" y="129975"/>
        <a:ext cx="6766973" cy="1240530"/>
      </dsp:txXfrm>
    </dsp:sp>
    <dsp:sp modelId="{3CB2CD96-A002-4BE3-BA2A-370029054E38}">
      <dsp:nvSpPr>
        <dsp:cNvPr id="0" name=""/>
        <dsp:cNvSpPr/>
      </dsp:nvSpPr>
      <dsp:spPr>
        <a:xfrm>
          <a:off x="0" y="1509616"/>
          <a:ext cx="6901193" cy="1374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/>
            <a:t>Durch höhere Temperaturdifferenzen  in den unteren Atmosphärenschichten treten Stürme häufiger und heftiger </a:t>
          </a:r>
          <a:r>
            <a:rPr lang="de-DE" sz="2500" kern="1200" dirty="0" smtClean="0"/>
            <a:t>auf</a:t>
          </a:r>
          <a:endParaRPr lang="en-US" sz="2500" kern="1200" dirty="0"/>
        </a:p>
      </dsp:txBody>
      <dsp:txXfrm>
        <a:off x="67110" y="1576726"/>
        <a:ext cx="6766973" cy="1240530"/>
      </dsp:txXfrm>
    </dsp:sp>
    <dsp:sp modelId="{A2C56FCF-D2F2-4731-BBDB-2ED0120E3718}">
      <dsp:nvSpPr>
        <dsp:cNvPr id="0" name=""/>
        <dsp:cNvSpPr/>
      </dsp:nvSpPr>
      <dsp:spPr>
        <a:xfrm>
          <a:off x="0" y="2956366"/>
          <a:ext cx="6901193" cy="1374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500" kern="1200" dirty="0"/>
            <a:t>Heißere Jahre </a:t>
          </a:r>
          <a:endParaRPr lang="en-US" sz="2500" kern="1200" dirty="0"/>
        </a:p>
      </dsp:txBody>
      <dsp:txXfrm>
        <a:off x="67110" y="3023476"/>
        <a:ext cx="6766973" cy="1240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4909752-D397-4CF2-A460-681B73444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3B6166FD-24F3-41E4-9B68-675725D40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4C787260-79B0-49E8-A479-1C29A7B02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4B05604-0015-47C4-B0BD-3F8F6921A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D92986D-A725-43CC-A26F-13B065B1A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696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737178B-5A5C-4D22-BC22-A9037797B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041D420-DF8A-433D-AE0F-05DF55868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0F1665F-0EAB-45F3-B183-7B59426D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DB24175-5E72-4265-B38A-44B37D269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6A76042-9219-4566-A7B5-B51E6EAE7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45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ABF3ACC-D6F1-4419-87C1-03D21E281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6E71C9E3-8FCF-4609-8F6D-230F379DD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BB67778-F9B6-4E56-BC1F-EF930137E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94416CAD-AFDD-47CD-9E28-22623CDB8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BB150FB7-2555-453E-80C5-45D11A02D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2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051674A-E67E-4FA1-A0EB-9C661EC2F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D71D282-4D6D-4B33-AF3E-996081F912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CCF65C81-A049-4521-BF8A-ECE6074CF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4B8513AF-C95D-499E-87CA-BC543890E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DEC02F2A-A89A-4F3F-9CBB-56EE4C06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04D6C9A3-ACA5-4B97-989E-42014F1C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8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C16309C-0D83-4F1D-874B-23BDB25D0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005607DA-40DD-4DA4-8BBB-ABF1D7E3C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EB9BF47E-8977-499B-8EED-DD89A5407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33BC76B3-5FCE-49D8-AC7B-4B6757150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A598109D-C8AD-4F7C-A099-C071212FD1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A4BF6140-786E-4860-A53D-695F7F9A5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B0C3DDCA-90CB-4158-83A5-866C63591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58B53039-0F99-4B9B-A349-E061763B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733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1E5DC41-DA72-4D0A-A0DD-5E227546C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45FAC63A-56AE-47CF-98E6-CCFF1FD08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FD1E65F1-6388-48E1-A9D2-BC33DFAD5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083B3900-4A9B-433A-8B05-B2AAEB15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30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72D8904A-18E3-401A-82E8-953060328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98B72E5E-97B7-4E48-A187-71662E00E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D96A0214-B13B-4C70-BF86-C505530FB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5909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FD470BB-5DCE-4CD5-9228-2D5E4744A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34A1565-88F6-4FD4-BF3C-A2E79B4C6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81C4DAB-C9CB-4FC7-9B43-768598ECA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356487FA-5005-4036-B81A-98C552B25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1DB782C2-A7D3-41C7-A157-621E1365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598726A7-B9FF-42C0-ABD2-E1E5810C8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34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D1B361E-4D8F-4868-AC24-473EECE8E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9647F89A-F6ED-44B5-A8B2-7DA634C133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4C351E49-C59D-48B3-A24F-72412C7C9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5C4A2BDD-981B-4DAA-B9F2-DAAAD030A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F6615E9-B69E-463F-A50E-EEF4E30B0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7073873-069A-46FF-9F09-4DAA99F4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40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2FB9262-C6E1-43AD-9561-B7100529E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DDCE2DE8-25C8-43FB-BAE1-B6D84972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604A06A-B866-4496-B6C2-90061620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296E363-5396-42AF-89B9-1BA9573DE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41E26ED-5496-4583-9CD4-E6E90184A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420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A4CCB1FB-1B80-474D-94A9-B8D01122C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29D3BF6F-E37C-4904-A9DF-D4D74722F7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B16E8FEB-322F-40C5-968E-B28AE4320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1AB6429-6824-4500-952A-63501B1BA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12477DDF-EF00-40A2-8C6A-366937C1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6866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94EB54BB-9B71-49FD-AD63-7ACA578B6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CA37B45-CA05-4936-A5A5-AB4E2EC41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E25FFBF-C450-40EB-A020-69739591F6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834C2-03DE-424E-9050-17FCBDCDE16A}" type="datetimeFigureOut">
              <a:rPr lang="de-DE" smtClean="0"/>
              <a:t>04.11.2020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D95B139-765F-4110-9A99-E91D07E12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69F99E7-107E-4577-B168-B57F6FB16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4FE7B-5102-4279-B70B-0D491A4BB2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222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webp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B18610B4-EE5F-4E4F-A46D-7D7BD2A70B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"/>
          <a:stretch/>
        </p:blipFill>
        <p:spPr>
          <a:xfrm>
            <a:off x="20" y="10"/>
            <a:ext cx="6095980" cy="342899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E416D3A3-44E8-4FB1-8870-D38E4191B5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5"/>
          <a:stretch/>
        </p:blipFill>
        <p:spPr>
          <a:xfrm>
            <a:off x="6096000" y="10"/>
            <a:ext cx="6096000" cy="342899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5541AD4D-3EFF-46F0-8A7C-AA031A0CE7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3429000"/>
            <a:ext cx="6095980" cy="3429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49B52886-C6A4-408D-B226-1B348C21D8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3428990"/>
            <a:ext cx="6096000" cy="3429000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B497CCB5-5FC2-473C-AFCC-2430CEF1DF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ame 58">
            <a:extLst>
              <a:ext uri="{FF2B5EF4-FFF2-40B4-BE49-F238E27FC236}">
                <a16:creationId xmlns:a16="http://schemas.microsoft.com/office/drawing/2014/main" xmlns="" id="{599C8C75-BFDF-44E7-A028-EEB5EDD588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7608CEB5-CDE8-47B9-A1B6-1C8165B8F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5528" y="4201466"/>
            <a:ext cx="2700944" cy="659993"/>
          </a:xfrm>
          <a:noFill/>
        </p:spPr>
        <p:txBody>
          <a:bodyPr>
            <a:normAutofit/>
          </a:bodyPr>
          <a:lstStyle/>
          <a:p>
            <a:r>
              <a:rPr lang="de-DE" sz="1600">
                <a:solidFill>
                  <a:srgbClr val="080808"/>
                </a:solidFill>
              </a:rPr>
              <a:t>Auswirkungen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E0D490EC-CC3E-4BF7-BBA8-005135E4C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6858" y="2761554"/>
            <a:ext cx="3618284" cy="1345720"/>
          </a:xfrm>
          <a:noFill/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080808"/>
                </a:solidFill>
              </a:rPr>
              <a:t>Klimawandel</a:t>
            </a:r>
            <a:r>
              <a:rPr lang="de-DE" sz="2800" dirty="0">
                <a:solidFill>
                  <a:srgbClr val="080808"/>
                </a:solidFill>
              </a:rPr>
              <a:t/>
            </a:r>
            <a:br>
              <a:rPr lang="de-DE" sz="2800" dirty="0">
                <a:solidFill>
                  <a:srgbClr val="080808"/>
                </a:solidFill>
              </a:rPr>
            </a:br>
            <a:endParaRPr lang="de-DE" sz="2800" dirty="0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1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A297797-5C89-4791-8204-AB071FA1FB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7521928-48BF-4A84-B17D-5B31E891B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804064" cy="5571065"/>
          </a:xfrm>
        </p:spPr>
        <p:txBody>
          <a:bodyPr>
            <a:normAutofit/>
          </a:bodyPr>
          <a:lstStyle/>
          <a:p>
            <a:r>
              <a:rPr lang="de-DE" sz="3600"/>
              <a:t>Inhaltsverzeichnis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569BBA9B-8F4E-4D2B-BEFA-41A4754433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51012D1-8033-40B1-9EC0-91390FFC74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E80C965-DB6D-4F81-9E9E-B027384D0B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xmlns="" id="{D291F021-C45C-4D44-A2B8-A789E386CC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xmlns="" id="{199D2C3D-743C-4F00-8E4B-BAD554F974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832900"/>
              </p:ext>
            </p:extLst>
          </p:nvPr>
        </p:nvGraphicFramePr>
        <p:xfrm>
          <a:off x="6091238" y="642938"/>
          <a:ext cx="5457825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74503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13F5618-EE34-4F80-8D49-273C89F93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DE"/>
              <a:t>Mechanismen des Klimawandels</a:t>
            </a:r>
            <a:endParaRPr lang="de-DE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59A309A7-1751-4ABE-A3C1-EEC40366AD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xmlns="" id="{967D8EB6-EAE1-4F9C-B398-83321E2872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Kommentar dringend">
            <a:extLst>
              <a:ext uri="{FF2B5EF4-FFF2-40B4-BE49-F238E27FC236}">
                <a16:creationId xmlns:a16="http://schemas.microsoft.com/office/drawing/2014/main" xmlns="" id="{B57AC996-6E2C-42DA-8560-E3056FC7A8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graphicFrame>
        <p:nvGraphicFramePr>
          <p:cNvPr id="70" name="Inhaltsplatzhalter 2">
            <a:extLst>
              <a:ext uri="{FF2B5EF4-FFF2-40B4-BE49-F238E27FC236}">
                <a16:creationId xmlns:a16="http://schemas.microsoft.com/office/drawing/2014/main" xmlns="" id="{6CE8242B-4A4E-4DAB-9954-2DE7B97159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5481584"/>
              </p:ext>
            </p:extLst>
          </p:nvPr>
        </p:nvGraphicFramePr>
        <p:xfrm>
          <a:off x="1136429" y="2278173"/>
          <a:ext cx="7643587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02807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0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91AB98E-14CB-428F-9AC5-66DD7AC53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6901193" cy="1135737"/>
          </a:xfrm>
        </p:spPr>
        <p:txBody>
          <a:bodyPr>
            <a:normAutofit/>
          </a:bodyPr>
          <a:lstStyle/>
          <a:p>
            <a:r>
              <a:rPr lang="de-DE" sz="3600" dirty="0"/>
              <a:t>Mechanismen des Wetters </a:t>
            </a:r>
          </a:p>
        </p:txBody>
      </p:sp>
      <p:graphicFrame>
        <p:nvGraphicFramePr>
          <p:cNvPr id="7" name="Inhaltsplatzhalter 2">
            <a:extLst>
              <a:ext uri="{FF2B5EF4-FFF2-40B4-BE49-F238E27FC236}">
                <a16:creationId xmlns:a16="http://schemas.microsoft.com/office/drawing/2014/main" xmlns="" id="{B623325D-8F8C-4EFD-B3EB-FA08AE15C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548434"/>
              </p:ext>
            </p:extLst>
          </p:nvPr>
        </p:nvGraphicFramePr>
        <p:xfrm>
          <a:off x="643468" y="1782981"/>
          <a:ext cx="6901193" cy="4393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3" name="Grafik 82">
            <a:extLst>
              <a:ext uri="{FF2B5EF4-FFF2-40B4-BE49-F238E27FC236}">
                <a16:creationId xmlns:a16="http://schemas.microsoft.com/office/drawing/2014/main" xmlns="" id="{9F52FE63-F34D-48D8-A0F2-B27D53E686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757" y="1"/>
            <a:ext cx="3008243" cy="225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32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5D59B761-1C8C-4B6E-84C6-E8CEB31398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2" r="14421" b="-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4DDEBDD-D8BD-41A6-8A0D-B00E3768B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6129C55F-2D1A-41C1-AC4E-136607E62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Mechanismen der Meere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5ED7D686-745D-44EE-9423-45FC7B903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0000"/>
                </a:solidFill>
              </a:rPr>
              <a:t>Wegen der Erwärmung der Meere verdunstet mehr Wasser und Hurricanes werden stärker und treten öfter auf 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0000"/>
                </a:solidFill>
              </a:rPr>
              <a:t>Durch die Temperaturerhöhung schmelzen vermehrt Gletscher in den Bergen und Polgletscher auf dem </a:t>
            </a:r>
            <a:r>
              <a:rPr lang="de-DE" sz="2000" dirty="0" smtClean="0">
                <a:solidFill>
                  <a:srgbClr val="000000"/>
                </a:solidFill>
              </a:rPr>
              <a:t>Festland, </a:t>
            </a:r>
            <a:r>
              <a:rPr lang="de-DE" sz="2000" dirty="0">
                <a:solidFill>
                  <a:srgbClr val="000000"/>
                </a:solidFill>
              </a:rPr>
              <a:t>weshalb der Meeresspiegel steigt. Zusätzlich erwärmen sich die Ozeane und das Wasser dehnt sich aus und damit steigt der Meeresspiegel nochmals.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0000"/>
                </a:solidFill>
              </a:rPr>
              <a:t>Durch mehr </a:t>
            </a:r>
            <a:r>
              <a:rPr lang="de-DE" sz="2000" dirty="0" smtClean="0">
                <a:solidFill>
                  <a:srgbClr val="000000"/>
                </a:solidFill>
              </a:rPr>
              <a:t>CO</a:t>
            </a:r>
            <a:r>
              <a:rPr lang="de-DE" sz="2000" baseline="-25000" dirty="0">
                <a:solidFill>
                  <a:srgbClr val="000000"/>
                </a:solidFill>
              </a:rPr>
              <a:t>2</a:t>
            </a:r>
            <a:r>
              <a:rPr lang="de-DE" sz="2000" dirty="0" smtClean="0">
                <a:solidFill>
                  <a:srgbClr val="000000"/>
                </a:solidFill>
              </a:rPr>
              <a:t> </a:t>
            </a:r>
            <a:r>
              <a:rPr lang="de-DE" sz="2000" dirty="0">
                <a:solidFill>
                  <a:srgbClr val="000000"/>
                </a:solidFill>
              </a:rPr>
              <a:t>in den Meeren versauert das Wasser </a:t>
            </a:r>
            <a:r>
              <a:rPr lang="de-DE" sz="2000" dirty="0">
                <a:solidFill>
                  <a:srgbClr val="000000"/>
                </a:solidFill>
                <a:sym typeface="Wingdings" panose="05000000000000000000" pitchFamily="2" charset="2"/>
              </a:rPr>
              <a:t> Artensterben(</a:t>
            </a:r>
            <a:r>
              <a:rPr lang="de-DE" sz="2000" dirty="0" err="1">
                <a:solidFill>
                  <a:srgbClr val="000000"/>
                </a:solidFill>
                <a:sym typeface="Wingdings" panose="05000000000000000000" pitchFamily="2" charset="2"/>
              </a:rPr>
              <a:t>z.B</a:t>
            </a:r>
            <a:r>
              <a:rPr lang="de-DE" sz="2000" dirty="0">
                <a:solidFill>
                  <a:srgbClr val="000000"/>
                </a:solidFill>
                <a:sym typeface="Wingdings" panose="05000000000000000000" pitchFamily="2" charset="2"/>
              </a:rPr>
              <a:t> Korallen)</a:t>
            </a:r>
            <a:endParaRPr lang="de-DE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6545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2864901-181B-4FAB-8477-5D6F44A35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de-DE" dirty="0" smtClean="0"/>
              <a:t>Kipppunkte</a:t>
            </a:r>
            <a:endParaRPr lang="de-DE" dirty="0"/>
          </a:p>
        </p:txBody>
      </p:sp>
      <p:cxnSp>
        <p:nvCxnSpPr>
          <p:cNvPr id="11" name="Straight Arrow Connector 8">
            <a:extLst>
              <a:ext uri="{FF2B5EF4-FFF2-40B4-BE49-F238E27FC236}">
                <a16:creationId xmlns:a16="http://schemas.microsoft.com/office/drawing/2014/main" xmlns="" id="{E4A809D5-3600-46D4-A466-67F2349A54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5FE2B5BE-0C62-41B8-A4AF-5EE5D8BF8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500" dirty="0"/>
              <a:t>Werden bei einer bestimmten Temperatur </a:t>
            </a:r>
            <a:r>
              <a:rPr lang="de-DE" sz="1500" dirty="0" smtClean="0"/>
              <a:t>überschritten, </a:t>
            </a:r>
            <a:r>
              <a:rPr lang="de-DE" sz="1500" dirty="0"/>
              <a:t>verstärken den Klimawandel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500" dirty="0"/>
              <a:t>Insgesamt ca. 30 </a:t>
            </a:r>
            <a:r>
              <a:rPr lang="de-DE" sz="1500" dirty="0" smtClean="0"/>
              <a:t>bekannte Kipppunkte</a:t>
            </a:r>
            <a:endParaRPr lang="de-DE" sz="15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500" dirty="0"/>
              <a:t>Permafrostböden </a:t>
            </a:r>
            <a:r>
              <a:rPr lang="de-DE" sz="1500" dirty="0">
                <a:sym typeface="Wingdings" panose="05000000000000000000" pitchFamily="2" charset="2"/>
              </a:rPr>
              <a:t> gespeicherte Treibhausgase werden frei </a:t>
            </a:r>
            <a:endParaRPr lang="de-DE" sz="15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500" dirty="0"/>
              <a:t>Eisfreie Arktis/Gletscherschmelze </a:t>
            </a:r>
            <a:r>
              <a:rPr lang="de-DE" sz="1500" dirty="0">
                <a:sym typeface="Wingdings" panose="05000000000000000000" pitchFamily="2" charset="2"/>
              </a:rPr>
              <a:t> geringeres Reflexionsvermögen/Erwärmung der Meere/ Meeresspiegelanstieg  Veränderung der Meeresströmungen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500" dirty="0">
                <a:sym typeface="Wingdings" panose="05000000000000000000" pitchFamily="2" charset="2"/>
              </a:rPr>
              <a:t>Abgeschwächter Jetstream, Monsun &amp; Golfstrom  mehr Extremwetter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500" dirty="0">
                <a:sym typeface="Wingdings" panose="05000000000000000000" pitchFamily="2" charset="2"/>
              </a:rPr>
              <a:t>Ökosysteme in Gefahr  Artensterben &amp; weniger CO²-Speicher (Waldsterben)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500" dirty="0">
                <a:sym typeface="Wingdings" panose="05000000000000000000" pitchFamily="2" charset="2"/>
              </a:rPr>
              <a:t>Korallensterben  ohne </a:t>
            </a:r>
            <a:r>
              <a:rPr lang="de-DE" sz="1500" dirty="0" smtClean="0">
                <a:sym typeface="Wingdings" panose="05000000000000000000" pitchFamily="2" charset="2"/>
              </a:rPr>
              <a:t>Korallen werden </a:t>
            </a:r>
            <a:r>
              <a:rPr lang="de-DE" sz="1500" dirty="0">
                <a:sym typeface="Wingdings" panose="05000000000000000000" pitchFamily="2" charset="2"/>
              </a:rPr>
              <a:t>viele Küsten &amp; Inseln abgetragen werden &amp; starkes Artensterben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15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3B1EBEFD-CAC7-4AFD-AC19-EDCE5AAD6E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09" r="24510"/>
          <a:stretch/>
        </p:blipFill>
        <p:spPr>
          <a:xfrm>
            <a:off x="5878850" y="13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154841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B43B9CA2-4B31-4ACD-9A9F-B8E6C64203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xmlns="" id="{3A657A68-B512-48F2-A100-3649EDE612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" r="31970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8E86349F-03F0-49CB-BC41-2A739AB2AF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00" r="-3" b="-3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D1248CC4-4D12-470B-B06B-21A5E8A596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0" r="-1" b="2932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xmlns="" id="{33F94DB1-BC5D-454D-845C-7BA3A1F46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xmlns="" id="{5676B86F-860B-4586-BCAA-C0650C09B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3E1C27F1-804A-4FD5-B417-822383F7B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de-DE" sz="3400"/>
              <a:t>Bisherige Auswirkungen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7355093-60B7-430F-A9A3-D6D16236B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4600"/>
            <a:ext cx="4922338" cy="366674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/>
              <a:t>Welt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/>
              <a:t>Deutschland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5356454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6">
            <a:extLst>
              <a:ext uri="{FF2B5EF4-FFF2-40B4-BE49-F238E27FC236}">
                <a16:creationId xmlns:a16="http://schemas.microsoft.com/office/drawing/2014/main" xmlns="" id="{4841EA57-DEA6-4BE9-B11E-1FBCC76BE1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07D26165-BA64-471D-84A0-2815C76E34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5138"/>
          <a:stretch/>
        </p:blipFill>
        <p:spPr>
          <a:xfrm>
            <a:off x="5926240" y="10"/>
            <a:ext cx="6265758" cy="2285990"/>
          </a:xfrm>
          <a:custGeom>
            <a:avLst/>
            <a:gdLst/>
            <a:ahLst/>
            <a:cxnLst/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6312C562-436D-46FD-B278-2F55B82A07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8"/>
          <a:stretch/>
        </p:blipFill>
        <p:spPr>
          <a:xfrm>
            <a:off x="6988408" y="2286000"/>
            <a:ext cx="5203590" cy="2286000"/>
          </a:xfrm>
          <a:custGeom>
            <a:avLst/>
            <a:gdLst/>
            <a:ahLst/>
            <a:cxnLst/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7B71D06A-AEE9-4369-8304-8379EB31CF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" b="14299"/>
          <a:stretch/>
        </p:blipFill>
        <p:spPr>
          <a:xfrm>
            <a:off x="8047618" y="4572000"/>
            <a:ext cx="4144382" cy="2286000"/>
          </a:xfrm>
          <a:custGeom>
            <a:avLst/>
            <a:gdLst/>
            <a:ahLst/>
            <a:cxnLst/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19" name="Freeform 15">
            <a:extLst>
              <a:ext uri="{FF2B5EF4-FFF2-40B4-BE49-F238E27FC236}">
                <a16:creationId xmlns:a16="http://schemas.microsoft.com/office/drawing/2014/main" xmlns="" id="{A26922E4-CEB0-4BFE-BAD1-403E6A417D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590203" cy="6858000"/>
          </a:xfrm>
          <a:custGeom>
            <a:avLst/>
            <a:gdLst>
              <a:gd name="connsiteX0" fmla="*/ 0 w 9590203"/>
              <a:gd name="connsiteY0" fmla="*/ 0 h 6858000"/>
              <a:gd name="connsiteX1" fmla="*/ 6414049 w 9590203"/>
              <a:gd name="connsiteY1" fmla="*/ 0 h 6858000"/>
              <a:gd name="connsiteX2" fmla="*/ 9590203 w 9590203"/>
              <a:gd name="connsiteY2" fmla="*/ 6858000 h 6858000"/>
              <a:gd name="connsiteX3" fmla="*/ 0 w 959020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0203" h="6858000">
                <a:moveTo>
                  <a:pt x="0" y="0"/>
                </a:moveTo>
                <a:lnTo>
                  <a:pt x="6414049" y="0"/>
                </a:lnTo>
                <a:lnTo>
                  <a:pt x="959020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xmlns="" id="{0F86758B-3106-4324-A03D-67715F7F1A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02664" cy="6858000"/>
          </a:xfrm>
          <a:custGeom>
            <a:avLst/>
            <a:gdLst>
              <a:gd name="connsiteX0" fmla="*/ 0 w 9102664"/>
              <a:gd name="connsiteY0" fmla="*/ 0 h 6858000"/>
              <a:gd name="connsiteX1" fmla="*/ 5926510 w 9102664"/>
              <a:gd name="connsiteY1" fmla="*/ 0 h 6858000"/>
              <a:gd name="connsiteX2" fmla="*/ 9102664 w 9102664"/>
              <a:gd name="connsiteY2" fmla="*/ 6858000 h 6858000"/>
              <a:gd name="connsiteX3" fmla="*/ 0 w 91026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02664" h="6858000">
                <a:moveTo>
                  <a:pt x="0" y="0"/>
                </a:moveTo>
                <a:lnTo>
                  <a:pt x="5926510" y="0"/>
                </a:lnTo>
                <a:lnTo>
                  <a:pt x="910266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F6C54855-EF31-4F5A-8F0E-F78E1BCE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88040" cy="1325563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000000"/>
                </a:solidFill>
              </a:rPr>
              <a:t>Welt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2C9EE85-D48E-46F7-88BE-8E278EF57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2167"/>
            <a:ext cx="6150206" cy="505582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</a:rPr>
              <a:t>Meeresspiegel steigt/Wassererwärmung  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 heftigere </a:t>
            </a:r>
            <a:r>
              <a:rPr lang="de-DE" sz="18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Hurricanes</a:t>
            </a:r>
            <a:r>
              <a:rPr lang="de-DE" sz="1800" dirty="0" smtClean="0">
                <a:solidFill>
                  <a:srgbClr val="000000"/>
                </a:solidFill>
                <a:sym typeface="Wingdings" panose="05000000000000000000" pitchFamily="2" charset="2"/>
              </a:rPr>
              <a:t>(Südostküste 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der USA und Karibik) und mehr Fluten</a:t>
            </a:r>
            <a:endParaRPr lang="de-DE" sz="18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</a:rPr>
              <a:t>Mehr Dürre- und Hitzewellen 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de-DE" sz="1800" dirty="0" smtClean="0">
                <a:solidFill>
                  <a:srgbClr val="000000"/>
                </a:solidFill>
                <a:sym typeface="Wingdings" panose="05000000000000000000" pitchFamily="2" charset="2"/>
              </a:rPr>
              <a:t>Lebensmittelknappheit (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z.B. </a:t>
            </a:r>
            <a:r>
              <a:rPr lang="de-DE" sz="1800" dirty="0" smtClean="0">
                <a:solidFill>
                  <a:srgbClr val="000000"/>
                </a:solidFill>
                <a:sym typeface="Wingdings" panose="05000000000000000000" pitchFamily="2" charset="2"/>
              </a:rPr>
              <a:t>in Afrika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), harte, trockene Böden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</a:rPr>
              <a:t>Mehr Unwetter 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 Erosion der oberen, fruchtbaren </a:t>
            </a:r>
            <a:r>
              <a:rPr lang="de-DE" sz="1800" dirty="0" smtClean="0">
                <a:solidFill>
                  <a:srgbClr val="000000"/>
                </a:solidFill>
                <a:sym typeface="Wingdings" panose="05000000000000000000" pitchFamily="2" charset="2"/>
              </a:rPr>
              <a:t>Bodenschichten, 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wenn zu trocken /mehr Fluten und Blitze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</a:rPr>
              <a:t>Mehr Extremwinter (z.B. NO-USA Winter 17/18, bis zu -40°C)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</a:rPr>
              <a:t>Ausbreitung von Wüsten (z.B. Sahara)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</a:rPr>
              <a:t>Stärkere Wald- und Buschbrände (z.B. Australien, Kalifornien, Südeuropa, Kanada &amp; Brasilien)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</a:rPr>
              <a:t>Aussterben bedrohter Tier- und Pflanzenarten (z.B. Korallen &amp; Eisbären bedroht)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</a:rPr>
              <a:t>Streit ums Wasser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 (z.B. Sudan vs. Ägypten, Nilwasser)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Permafrostböden schmelzen  mehr Treibhausgase werden </a:t>
            </a:r>
            <a:r>
              <a:rPr lang="de-DE" sz="1800" dirty="0" smtClean="0">
                <a:solidFill>
                  <a:srgbClr val="000000"/>
                </a:solidFill>
                <a:sym typeface="Wingdings" panose="05000000000000000000" pitchFamily="2" charset="2"/>
              </a:rPr>
              <a:t>freigesetzt/Kipppunkte 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werden überschritten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Extremsommer (z.B. Sibirien Sommer 2020</a:t>
            </a:r>
            <a:r>
              <a:rPr lang="de-DE" sz="1800" dirty="0" smtClean="0">
                <a:solidFill>
                  <a:srgbClr val="000000"/>
                </a:solidFill>
                <a:sym typeface="Wingdings" panose="05000000000000000000" pitchFamily="2" charset="2"/>
              </a:rPr>
              <a:t>, bis 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zu </a:t>
            </a:r>
            <a:r>
              <a:rPr lang="de-DE" sz="1800" dirty="0" smtClean="0">
                <a:solidFill>
                  <a:srgbClr val="000000"/>
                </a:solidFill>
                <a:sym typeface="Wingdings" panose="05000000000000000000" pitchFamily="2" charset="2"/>
              </a:rPr>
              <a:t>38°C) </a:t>
            </a:r>
            <a:endParaRPr lang="de-DE" sz="18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Veränderung des Klimakreislaufs in einigen Regionen (z.B. unzuverlässiger </a:t>
            </a:r>
            <a:r>
              <a:rPr lang="de-DE" sz="1800" dirty="0" err="1">
                <a:solidFill>
                  <a:srgbClr val="000000"/>
                </a:solidFill>
                <a:sym typeface="Wingdings" panose="05000000000000000000" pitchFamily="2" charset="2"/>
              </a:rPr>
              <a:t>Monsum</a:t>
            </a:r>
            <a:r>
              <a:rPr lang="de-DE" sz="1800" dirty="0">
                <a:solidFill>
                  <a:srgbClr val="000000"/>
                </a:solidFill>
                <a:sym typeface="Wingdings" panose="05000000000000000000" pitchFamily="2" charset="2"/>
              </a:rPr>
              <a:t> Dürre )</a:t>
            </a:r>
            <a:endParaRPr lang="de-DE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de-DE" sz="13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576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28">
            <a:extLst>
              <a:ext uri="{FF2B5EF4-FFF2-40B4-BE49-F238E27FC236}">
                <a16:creationId xmlns:a16="http://schemas.microsoft.com/office/drawing/2014/main" xmlns="" id="{D2B783EE-0239-4717-BBEA-8C9EAC61C8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2E83FE95-6FAE-4FDE-BA31-825C38FC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de-DE"/>
              <a:t>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93A9B53-DF88-439A-B8A3-10AF24FF9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148" y="1827930"/>
            <a:ext cx="5948625" cy="502032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Dürresommer 2018-2020 </a:t>
            </a:r>
            <a:r>
              <a:rPr lang="de-DE" sz="2000" dirty="0">
                <a:sym typeface="Wingdings" panose="05000000000000000000" pitchFamily="2" charset="2"/>
              </a:rPr>
              <a:t> Ernteeinbuße</a:t>
            </a:r>
            <a:endParaRPr lang="de-D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Abgeschwächte Winter </a:t>
            </a:r>
            <a:r>
              <a:rPr lang="de-DE" sz="2000" dirty="0">
                <a:sym typeface="Wingdings" panose="05000000000000000000" pitchFamily="2" charset="2"/>
              </a:rPr>
              <a:t> kaum Schnee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ym typeface="Wingdings" panose="05000000000000000000" pitchFamily="2" charset="2"/>
              </a:rPr>
              <a:t>Mehr Überschwemmungen (z.B. Jahrhundertflut Hamburg</a:t>
            </a:r>
            <a:r>
              <a:rPr lang="de-DE" sz="2000" dirty="0" smtClean="0">
                <a:sym typeface="Wingdings" panose="05000000000000000000" pitchFamily="2" charset="2"/>
              </a:rPr>
              <a:t>, 1962</a:t>
            </a:r>
            <a:r>
              <a:rPr lang="de-DE" sz="2000" dirty="0">
                <a:sym typeface="Wingdings" panose="05000000000000000000" pitchFamily="2" charset="2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ym typeface="Wingdings" panose="05000000000000000000" pitchFamily="2" charset="2"/>
              </a:rPr>
              <a:t>Zu nasse </a:t>
            </a:r>
            <a:r>
              <a:rPr lang="de-DE" sz="2000" dirty="0" smtClean="0">
                <a:sym typeface="Wingdings" panose="05000000000000000000" pitchFamily="2" charset="2"/>
              </a:rPr>
              <a:t>Wintermonate/mehr </a:t>
            </a:r>
            <a:r>
              <a:rPr lang="de-DE" sz="2000" dirty="0">
                <a:sym typeface="Wingdings" panose="05000000000000000000" pitchFamily="2" charset="2"/>
              </a:rPr>
              <a:t>Unwetter mit viel Niederschlag  Hochwasser/ Erosion der fruchtbaren Bodenschichten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Vereinzelt auftretende </a:t>
            </a:r>
            <a:r>
              <a:rPr lang="de-DE" sz="2000" dirty="0" smtClean="0"/>
              <a:t>Tornados (</a:t>
            </a:r>
            <a:r>
              <a:rPr lang="de-DE" sz="2000" dirty="0"/>
              <a:t>bis zu 60 gefährliche pro </a:t>
            </a:r>
            <a:r>
              <a:rPr lang="de-DE" sz="2000" dirty="0" smtClean="0"/>
              <a:t>Jahr, </a:t>
            </a:r>
            <a:r>
              <a:rPr lang="de-DE" sz="2000" dirty="0"/>
              <a:t>Tendenz </a:t>
            </a:r>
            <a:r>
              <a:rPr lang="de-DE" sz="2000" dirty="0" smtClean="0"/>
              <a:t>steigend)</a:t>
            </a:r>
            <a:endParaRPr lang="de-D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 smtClean="0"/>
              <a:t>Bayrische </a:t>
            </a:r>
            <a:r>
              <a:rPr lang="de-DE" sz="2000" dirty="0"/>
              <a:t>Alpengletscher </a:t>
            </a:r>
            <a:r>
              <a:rPr lang="de-DE" sz="2000" dirty="0" err="1"/>
              <a:t>schmelzen</a:t>
            </a:r>
            <a:r>
              <a:rPr lang="de-DE" sz="2000" dirty="0" err="1" smtClean="0">
                <a:sym typeface="Wingdings" panose="05000000000000000000" pitchFamily="2" charset="2"/>
              </a:rPr>
              <a:t></a:t>
            </a:r>
            <a:r>
              <a:rPr lang="de-DE" sz="2000" dirty="0" err="1">
                <a:sym typeface="Wingdings" panose="05000000000000000000" pitchFamily="2" charset="2"/>
              </a:rPr>
              <a:t>M</a:t>
            </a:r>
            <a:r>
              <a:rPr lang="de-DE" sz="2000" dirty="0" err="1" smtClean="0"/>
              <a:t>eeresspiegelanstieg</a:t>
            </a:r>
            <a:endParaRPr lang="de-D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Artensterben und Baumsterben in deutschen </a:t>
            </a:r>
            <a:r>
              <a:rPr lang="de-DE" sz="2000" dirty="0" smtClean="0"/>
              <a:t>Wäldern (</a:t>
            </a:r>
            <a:r>
              <a:rPr lang="de-DE" sz="2000" dirty="0"/>
              <a:t>ganz Deutschland betroffen)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Vereinzelt </a:t>
            </a:r>
            <a:r>
              <a:rPr lang="de-DE" sz="2000" dirty="0" smtClean="0"/>
              <a:t>Waldbrände (</a:t>
            </a:r>
            <a:r>
              <a:rPr lang="de-DE" sz="2000" dirty="0"/>
              <a:t>z.B. Mecklenburg-Vorpommern 2019)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ym typeface="Wingdings" panose="05000000000000000000" pitchFamily="2" charset="2"/>
              </a:rPr>
              <a:t>Teilweise </a:t>
            </a:r>
            <a:r>
              <a:rPr lang="de-DE" sz="2000" dirty="0" smtClean="0">
                <a:sym typeface="Wingdings" panose="05000000000000000000" pitchFamily="2" charset="2"/>
              </a:rPr>
              <a:t>Wasserknappheit (</a:t>
            </a:r>
            <a:r>
              <a:rPr lang="de-DE" sz="2000" dirty="0">
                <a:sym typeface="Wingdings" panose="05000000000000000000" pitchFamily="2" charset="2"/>
              </a:rPr>
              <a:t>z.B</a:t>
            </a:r>
            <a:r>
              <a:rPr lang="de-DE" sz="2000" dirty="0" smtClean="0">
                <a:sym typeface="Wingdings" panose="05000000000000000000" pitchFamily="2" charset="2"/>
              </a:rPr>
              <a:t>. Gütersloh </a:t>
            </a:r>
            <a:r>
              <a:rPr lang="de-DE" sz="2000" dirty="0">
                <a:sym typeface="Wingdings" panose="05000000000000000000" pitchFamily="2" charset="2"/>
              </a:rPr>
              <a:t>2020)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ym typeface="Wingdings" panose="05000000000000000000" pitchFamily="2" charset="2"/>
              </a:rPr>
              <a:t>Mehr Hitzetode 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1500" dirty="0"/>
          </a:p>
        </p:txBody>
      </p:sp>
      <p:sp>
        <p:nvSpPr>
          <p:cNvPr id="42" name="Oval 30">
            <a:extLst>
              <a:ext uri="{FF2B5EF4-FFF2-40B4-BE49-F238E27FC236}">
                <a16:creationId xmlns:a16="http://schemas.microsoft.com/office/drawing/2014/main" xmlns="" id="{A7B99495-F43F-4D80-A44F-2CB4764EB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BE09E5FF-60DC-478E-99E2-09BDC75EC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92" r="12173" b="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43" name="Arc 32">
            <a:extLst>
              <a:ext uri="{FF2B5EF4-FFF2-40B4-BE49-F238E27FC236}">
                <a16:creationId xmlns:a16="http://schemas.microsoft.com/office/drawing/2014/main" xmlns="" id="{70BEB1E7-2F88-40BC-B73D-42E5B6F80B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10C0CD2F-3E5E-42BC-9FB5-FAFD3BC88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/>
          </a:blip>
          <a:srcRect l="11278" r="22906" b="-4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307443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9CD2D09-B1BB-4DF5-9E1C-3D21B21EDE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17">
            <a:extLst>
              <a:ext uri="{FF2B5EF4-FFF2-40B4-BE49-F238E27FC236}">
                <a16:creationId xmlns:a16="http://schemas.microsoft.com/office/drawing/2014/main" xmlns="" id="{83355637-BA71-4F63-94C9-E77BF81BDF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70D87E2F-B258-456A-967C-062801ED4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77" y="798445"/>
            <a:ext cx="6436310" cy="1311664"/>
          </a:xfrm>
        </p:spPr>
        <p:txBody>
          <a:bodyPr>
            <a:noAutofit/>
          </a:bodyPr>
          <a:lstStyle/>
          <a:p>
            <a:r>
              <a:rPr lang="de-DE" sz="4800" dirty="0">
                <a:solidFill>
                  <a:srgbClr val="000000"/>
                </a:solidFill>
              </a:rPr>
              <a:t>Zukünftige Auswirkungen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0396227-585C-40ED-8180-797DA8536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</a:rPr>
              <a:t>Mildes Szenario </a:t>
            </a: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Wahrscheinliches Szenario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Worst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-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Case-Szenario</a:t>
            </a: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sp>
        <p:nvSpPr>
          <p:cNvPr id="29" name="Freeform 49">
            <a:extLst>
              <a:ext uri="{FF2B5EF4-FFF2-40B4-BE49-F238E27FC236}">
                <a16:creationId xmlns:a16="http://schemas.microsoft.com/office/drawing/2014/main" xmlns="" id="{967C29FE-FD32-4AFB-AD20-DBDF5864B2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1B33A829-5756-4EA2-8444-7E1EEBB65A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3" r="37676" b="1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207852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59">
            <a:extLst>
              <a:ext uri="{FF2B5EF4-FFF2-40B4-BE49-F238E27FC236}">
                <a16:creationId xmlns:a16="http://schemas.microsoft.com/office/drawing/2014/main" xmlns="" id="{84ECDE7A-6944-466D-8FFE-149A29BA6B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8" name="Rectangle 61">
            <a:extLst>
              <a:ext uri="{FF2B5EF4-FFF2-40B4-BE49-F238E27FC236}">
                <a16:creationId xmlns:a16="http://schemas.microsoft.com/office/drawing/2014/main" xmlns="" id="{B3420082-9415-44EC-802E-C77D71D59C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9" name="Rectangle 63">
            <a:extLst>
              <a:ext uri="{FF2B5EF4-FFF2-40B4-BE49-F238E27FC236}">
                <a16:creationId xmlns:a16="http://schemas.microsoft.com/office/drawing/2014/main" xmlns="" id="{55A52C45-1FCB-4636-A80F-2849B8226C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3229B5D9-9F00-4C52-90D5-E90F027C6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868" y="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 dirty="0"/>
              <a:t>Mildes Szenario (1,5-2°C Erwärmung)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768EB4DD-3704-43AD-92B3-C4E0C6EA92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8834" y="77079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01A6F39F-9504-4E4C-A1B9-0C21362685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97" b="8"/>
          <a:stretch/>
        </p:blipFill>
        <p:spPr>
          <a:xfrm>
            <a:off x="5954381" y="2201045"/>
            <a:ext cx="6237619" cy="4717701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4B84F7D-1253-4CD4-983F-073E3ACB1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321" y="1109709"/>
            <a:ext cx="5468916" cy="5748291"/>
          </a:xfrm>
        </p:spPr>
        <p:txBody>
          <a:bodyPr anchor="ctr"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Nur erreichbar wenn </a:t>
            </a:r>
            <a:r>
              <a:rPr lang="de-DE" sz="2000" dirty="0" smtClean="0"/>
              <a:t>CO</a:t>
            </a:r>
            <a:r>
              <a:rPr lang="de-DE" sz="2000" baseline="-25000" dirty="0" smtClean="0"/>
              <a:t>2</a:t>
            </a:r>
            <a:r>
              <a:rPr lang="de-DE" sz="2000" dirty="0" smtClean="0"/>
              <a:t>-Emisionen </a:t>
            </a:r>
            <a:r>
              <a:rPr lang="de-DE" sz="2000" dirty="0"/>
              <a:t>weltweit 2030 nur noch bei 45 % und 2050 bei 0% sind (bezogen auf 2010)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Mögliche Ausbreitung von Wüsten in Spanien, Nordafrika &amp; dem Nahen Osten </a:t>
            </a:r>
            <a:r>
              <a:rPr lang="de-DE" sz="2000" dirty="0">
                <a:sym typeface="Wingdings" panose="05000000000000000000" pitchFamily="2" charset="2"/>
              </a:rPr>
              <a:t> Karte rechts </a:t>
            </a:r>
            <a:endParaRPr lang="de-D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Meeresspiegelanstieg bis 2100 um 45 cm (1,5°C) bis 50 cm (2°C) </a:t>
            </a:r>
            <a:r>
              <a:rPr lang="de-DE" sz="2000" dirty="0">
                <a:sym typeface="Wingdings" panose="05000000000000000000" pitchFamily="2" charset="2"/>
              </a:rPr>
              <a:t> Mehr Sturmfluten, Küstenerosionen, Versalzung von Grundwasser, möglicherweise mehrere Hunderttausende Quadratkilometer Land überschwemmt, Millionen von Menschen müssen umziehen, viele artenreiche Ökosysteme in Gefahr, 8 der heute 10 größten Städte der Welt in Gefahr (z.B. Tokio, New York etc.), Venedig und ca</a:t>
            </a:r>
            <a:r>
              <a:rPr lang="de-DE" sz="2000" dirty="0" smtClean="0">
                <a:sym typeface="Wingdings" panose="05000000000000000000" pitchFamily="2" charset="2"/>
              </a:rPr>
              <a:t>. 50</a:t>
            </a:r>
            <a:r>
              <a:rPr lang="de-DE" sz="2000" dirty="0">
                <a:sym typeface="Wingdings" panose="05000000000000000000" pitchFamily="2" charset="2"/>
              </a:rPr>
              <a:t>% der Niederlande in Gefahr, zwei der fruchtbarsten Regionen der </a:t>
            </a:r>
            <a:r>
              <a:rPr lang="de-DE" sz="2000" dirty="0" smtClean="0">
                <a:sym typeface="Wingdings" panose="05000000000000000000" pitchFamily="2" charset="2"/>
              </a:rPr>
              <a:t>Erde (</a:t>
            </a:r>
            <a:r>
              <a:rPr lang="de-DE" sz="2000" dirty="0">
                <a:sym typeface="Wingdings" panose="05000000000000000000" pitchFamily="2" charset="2"/>
              </a:rPr>
              <a:t>Vietnam/Ägypten</a:t>
            </a:r>
            <a:r>
              <a:rPr lang="de-DE" sz="2000" dirty="0" smtClean="0">
                <a:sym typeface="Wingdings" panose="05000000000000000000" pitchFamily="2" charset="2"/>
              </a:rPr>
              <a:t>) gefährdet</a:t>
            </a:r>
            <a:r>
              <a:rPr lang="de-DE" sz="2000" dirty="0">
                <a:sym typeface="Wingdings" panose="05000000000000000000" pitchFamily="2" charset="2"/>
              </a:rPr>
              <a:t>, Teile von Bangladesch, Gambia, Mauretanien und </a:t>
            </a:r>
            <a:r>
              <a:rPr lang="de-DE" sz="2000" dirty="0" smtClean="0">
                <a:sym typeface="Wingdings" panose="05000000000000000000" pitchFamily="2" charset="2"/>
              </a:rPr>
              <a:t>Lagos (</a:t>
            </a:r>
            <a:r>
              <a:rPr lang="de-DE" sz="2000" dirty="0">
                <a:sym typeface="Wingdings" panose="05000000000000000000" pitchFamily="2" charset="2"/>
              </a:rPr>
              <a:t>15 Millionen-Stadt in Nigeria) gefährdet, viele kleine Inseln und Inselgruppen gefährdet, wie z.B</a:t>
            </a:r>
            <a:r>
              <a:rPr lang="de-DE" sz="2000" dirty="0" smtClean="0">
                <a:sym typeface="Wingdings" panose="05000000000000000000" pitchFamily="2" charset="2"/>
              </a:rPr>
              <a:t>. Malediven</a:t>
            </a:r>
            <a:r>
              <a:rPr lang="de-DE" sz="2000" dirty="0">
                <a:sym typeface="Wingdings" panose="05000000000000000000" pitchFamily="2" charset="2"/>
              </a:rPr>
              <a:t>, Marshallinseln &amp; Tuvalu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31389774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A3310153-8165-44DA-BDDF-61A8978D9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r>
              <a:rPr lang="de-DE" sz="3600"/>
              <a:t>Mildes Szenario (1,5-2°C Erwärmung)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BEB3B2FA-FDAE-4EFB-9002-FEBE459B0A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3" r="24620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07EAA094-9CF6-4695-958A-33D9BCAA94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flipH="1">
            <a:off x="1" y="713128"/>
            <a:ext cx="1068867" cy="2126625"/>
            <a:chOff x="10918968" y="713127"/>
            <a:chExt cx="1273032" cy="25328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2E80C965-DB6D-4F81-9E9E-B027384D0B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xmlns="" id="{A580F890-B085-4E95-96AA-55AEBEC5CE6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58D3FF4-1625-4EE1-A3C1-7CBE0E2F0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1782981"/>
            <a:ext cx="5136412" cy="439398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Mehr gesundheitliche Schäden durch Hitzestress, Unterernährung &amp; Durchfallerkrankungen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Über 100 Millionen mehr Arme durch steigende Lebensmittelpreise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Mehr starke Stürme und Wetterextreme</a:t>
            </a:r>
            <a:r>
              <a:rPr lang="de-DE" sz="1400" dirty="0">
                <a:sym typeface="Wingdings" panose="05000000000000000000" pitchFamily="2" charset="2"/>
              </a:rPr>
              <a:t> Hurricanes / Tornados</a:t>
            </a:r>
            <a:endParaRPr lang="de-DE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Arktis </a:t>
            </a:r>
            <a:r>
              <a:rPr lang="de-DE" sz="1400" dirty="0" smtClean="0"/>
              <a:t>etwa</a:t>
            </a:r>
            <a:r>
              <a:rPr lang="de-DE" sz="1400" dirty="0" smtClean="0"/>
              <a:t> </a:t>
            </a:r>
            <a:r>
              <a:rPr lang="de-DE" sz="1400" dirty="0"/>
              <a:t>alle 10 (2°C) bis 100 Jahre (1,5°C) im Sommer eisfrei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2°C: 20-30% der Tier- und Pflanzenarten vom Aussterben bedroht, bis zu 2 Milliarden Menschen </a:t>
            </a:r>
            <a:r>
              <a:rPr lang="de-DE" sz="1400" dirty="0" smtClean="0"/>
              <a:t>haben Wasserknappheit</a:t>
            </a:r>
            <a:r>
              <a:rPr lang="de-DE" sz="1400" dirty="0"/>
              <a:t>, </a:t>
            </a:r>
            <a:r>
              <a:rPr lang="de-DE" sz="1400" dirty="0" smtClean="0"/>
              <a:t>in </a:t>
            </a:r>
            <a:r>
              <a:rPr lang="de-DE" sz="1400" dirty="0"/>
              <a:t>Nordafrika &amp; im Nahen Osten schrumpfen die Wasserressourcen um ca. 20%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Mais- und </a:t>
            </a:r>
            <a:r>
              <a:rPr lang="de-DE" sz="1400" dirty="0" smtClean="0"/>
              <a:t>Weizenernteeinbußen </a:t>
            </a:r>
            <a:r>
              <a:rPr lang="de-DE" sz="1400" dirty="0"/>
              <a:t>in Zentralamerika &amp; Westafrika bei 2°C doppelt so hoch wie bei 1,5°C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Sehr viel Korallensterben (1,5°C: ca. 67</a:t>
            </a:r>
            <a:r>
              <a:rPr lang="de-DE" sz="1400" dirty="0" smtClean="0"/>
              <a:t>% / 2°C</a:t>
            </a:r>
            <a:r>
              <a:rPr lang="de-DE" sz="1400" dirty="0"/>
              <a:t>: ca. 99%)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Anpassungsfähigkeit stößt regional nur teilweise auf Grenzen (1,5°C</a:t>
            </a:r>
            <a:r>
              <a:rPr lang="de-DE" sz="1400" dirty="0" smtClean="0"/>
              <a:t>) / stößt </a:t>
            </a:r>
            <a:r>
              <a:rPr lang="de-DE" sz="1400" dirty="0"/>
              <a:t>fast überall auf Grenzen (2°C)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 smtClean="0"/>
              <a:t>Manche Kipppunkte </a:t>
            </a:r>
            <a:r>
              <a:rPr lang="de-DE" sz="1400" dirty="0"/>
              <a:t>werden </a:t>
            </a:r>
            <a:r>
              <a:rPr lang="de-DE" sz="1400" dirty="0" smtClean="0"/>
              <a:t>überschritten (z.B</a:t>
            </a:r>
            <a:r>
              <a:rPr lang="de-DE" sz="1400" dirty="0"/>
              <a:t>. </a:t>
            </a:r>
            <a:r>
              <a:rPr lang="de-DE" sz="1400" dirty="0" smtClean="0"/>
              <a:t>eisfreie </a:t>
            </a:r>
            <a:r>
              <a:rPr lang="de-DE" sz="1400" dirty="0"/>
              <a:t>Arktis)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1400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xmlns="" id="{D3F51FEB-38FB-4F6C-9F7B-2F2AFAB654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1067618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1E547BA6-BAE0-43BB-A7CA-60F69CE252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127850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029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xmlns="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B888F208-A8FA-4882-B259-D26380DAF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de-DE" sz="3600"/>
              <a:t>Wahrscheinliches Szenario (4°C Erwärmung)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73F6A7B-74D1-4ADF-8F69-7C1EA5E44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1782981"/>
            <a:ext cx="6891188" cy="439398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Meeresspiegelanstieg von langfristig bis zu 10m, </a:t>
            </a:r>
            <a:r>
              <a:rPr lang="de-DE" sz="1100" dirty="0">
                <a:sym typeface="Wingdings" panose="05000000000000000000" pitchFamily="2" charset="2"/>
              </a:rPr>
              <a:t>allerdings nur sehr langsam</a:t>
            </a:r>
            <a:r>
              <a:rPr lang="de-DE" sz="1100" dirty="0"/>
              <a:t> </a:t>
            </a:r>
            <a:r>
              <a:rPr lang="de-DE" sz="1100" dirty="0">
                <a:sym typeface="Wingdings" panose="05000000000000000000" pitchFamily="2" charset="2"/>
              </a:rPr>
              <a:t> </a:t>
            </a:r>
            <a:r>
              <a:rPr lang="de-DE" sz="1100" dirty="0" smtClean="0">
                <a:sym typeface="Wingdings" panose="05000000000000000000" pitchFamily="2" charset="2"/>
              </a:rPr>
              <a:t>z.B. </a:t>
            </a:r>
            <a:r>
              <a:rPr lang="de-DE" sz="1100" dirty="0">
                <a:sym typeface="Wingdings" panose="05000000000000000000" pitchFamily="2" charset="2"/>
              </a:rPr>
              <a:t>Hamburg, Bremen und Ostfriesische Inseln in Gefahr, </a:t>
            </a:r>
            <a:r>
              <a:rPr lang="de-DE" sz="1100" dirty="0" smtClean="0">
                <a:sym typeface="Wingdings" panose="05000000000000000000" pitchFamily="2" charset="2"/>
              </a:rPr>
              <a:t>Philippinen (</a:t>
            </a:r>
            <a:r>
              <a:rPr lang="de-DE" sz="1100" dirty="0">
                <a:sym typeface="Wingdings" panose="05000000000000000000" pitchFamily="2" charset="2"/>
              </a:rPr>
              <a:t>13 Millionen Menschen</a:t>
            </a:r>
            <a:r>
              <a:rPr lang="de-DE" sz="1100" dirty="0" smtClean="0">
                <a:sym typeface="Wingdings" panose="05000000000000000000" pitchFamily="2" charset="2"/>
              </a:rPr>
              <a:t>) in </a:t>
            </a:r>
            <a:r>
              <a:rPr lang="de-DE" sz="1100" dirty="0">
                <a:sym typeface="Wingdings" panose="05000000000000000000" pitchFamily="2" charset="2"/>
              </a:rPr>
              <a:t>Gefahr, Karibikstaaten in Gefahr  </a:t>
            </a:r>
            <a:endParaRPr lang="de-DE" sz="11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Auf ca.13% der Landmasse normalerweise höhere Durchschnittstemperaturen als heute irgendwo auf der Erde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Hitzewellen werden 2x-20x so häufig auftreten </a:t>
            </a:r>
            <a:r>
              <a:rPr lang="de-DE" sz="1100" dirty="0">
                <a:sym typeface="Wingdings" panose="05000000000000000000" pitchFamily="2" charset="2"/>
              </a:rPr>
              <a:t> regional abhängig</a:t>
            </a:r>
            <a:endParaRPr lang="de-DE" sz="11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Rund ums Mittelmeer alle Sommermonate normalerweise heißer als alle bisher bekannten Hitzewellen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Südliches Afrika, Südwesten der USA &amp; Mittelmeerregion stark wüsten- und dürregefährdet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In Europa bis zu 6 Millionen mehr Menschen durch Überschwemmungen gefährdet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Nil und Ganges </a:t>
            </a:r>
            <a:r>
              <a:rPr lang="de-DE" sz="1100" dirty="0" smtClean="0"/>
              <a:t>mit deutlich </a:t>
            </a:r>
            <a:r>
              <a:rPr lang="de-DE" sz="1100" dirty="0"/>
              <a:t>mehr </a:t>
            </a:r>
            <a:r>
              <a:rPr lang="de-DE" sz="1100" dirty="0" smtClean="0"/>
              <a:t>Wasser / Donau</a:t>
            </a:r>
            <a:r>
              <a:rPr lang="de-DE" sz="1100" dirty="0"/>
              <a:t>, Mississippi &amp; Amazonas </a:t>
            </a:r>
            <a:r>
              <a:rPr lang="de-DE" sz="1100" dirty="0" smtClean="0"/>
              <a:t>mit deutlich </a:t>
            </a:r>
            <a:r>
              <a:rPr lang="de-DE" sz="1100" dirty="0"/>
              <a:t>weniger </a:t>
            </a:r>
            <a:r>
              <a:rPr lang="de-DE" sz="1100" dirty="0" smtClean="0"/>
              <a:t>Wasser, </a:t>
            </a:r>
            <a:r>
              <a:rPr lang="de-DE" sz="1100" dirty="0" smtClean="0">
                <a:sym typeface="Wingdings" panose="05000000000000000000" pitchFamily="2" charset="2"/>
              </a:rPr>
              <a:t>Wasserverteilung </a:t>
            </a:r>
            <a:r>
              <a:rPr lang="de-DE" sz="1100" dirty="0">
                <a:sym typeface="Wingdings" panose="05000000000000000000" pitchFamily="2" charset="2"/>
              </a:rPr>
              <a:t>zu ungleich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>
                <a:sym typeface="Wingdings" panose="05000000000000000000" pitchFamily="2" charset="2"/>
              </a:rPr>
              <a:t>Gefährdung vieler Ökosysteme  schmutzigere Luft, weniger Nahrungsmittel, Verlust der Artenvielfalt etc.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Starke Ernteverluste (ca. 44% der weltweiten Ackerflächen bedroht)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Regional bis zu </a:t>
            </a:r>
            <a:r>
              <a:rPr lang="de-DE" sz="1100" dirty="0" smtClean="0"/>
              <a:t>7°C Erwärmung </a:t>
            </a:r>
            <a:r>
              <a:rPr lang="de-DE" sz="1100" dirty="0">
                <a:sym typeface="Wingdings" panose="05000000000000000000" pitchFamily="2" charset="2"/>
              </a:rPr>
              <a:t> draußen </a:t>
            </a:r>
            <a:r>
              <a:rPr lang="de-DE" sz="1100" dirty="0" smtClean="0">
                <a:sym typeface="Wingdings" panose="05000000000000000000" pitchFamily="2" charset="2"/>
              </a:rPr>
              <a:t>Arbeiten </a:t>
            </a:r>
            <a:r>
              <a:rPr lang="de-DE" sz="1100" dirty="0">
                <a:sym typeface="Wingdings" panose="05000000000000000000" pitchFamily="2" charset="2"/>
              </a:rPr>
              <a:t>teilweise nicht mehr möglich  Wirtschaftseinbrüche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>
                <a:sym typeface="Wingdings" panose="05000000000000000000" pitchFamily="2" charset="2"/>
              </a:rPr>
              <a:t>Armut steigt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0EB8C7EC-825B-4A9A-A0E3-CB64487F00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99" r="27186" b="2"/>
          <a:stretch/>
        </p:blipFill>
        <p:spPr>
          <a:xfrm>
            <a:off x="7777393" y="1976277"/>
            <a:ext cx="4414606" cy="4881723"/>
          </a:xfrm>
          <a:custGeom>
            <a:avLst/>
            <a:gdLst/>
            <a:ahLst/>
            <a:cxnLst/>
            <a:rect l="l" t="t" r="r" b="b"/>
            <a:pathLst>
              <a:path w="4414606" h="4881723">
                <a:moveTo>
                  <a:pt x="3151661" y="0"/>
                </a:moveTo>
                <a:lnTo>
                  <a:pt x="4414606" y="1262946"/>
                </a:lnTo>
                <a:lnTo>
                  <a:pt x="4414606" y="4881723"/>
                </a:lnTo>
                <a:lnTo>
                  <a:pt x="1730061" y="4881723"/>
                </a:lnTo>
                <a:lnTo>
                  <a:pt x="0" y="3151662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E80C965-DB6D-4F81-9E9E-B027384D0B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xmlns="" id="{A580F890-B085-4E95-96AA-55AEBEC5CE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D3F51FEB-38FB-4F6C-9F7B-2F2AFAB654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E547BA6-BAE0-43BB-A7CA-60F69CE252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458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35DF81F-21A7-42CD-87E6-72258073A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de-DE" sz="3700"/>
              <a:t>Wahrscheinliches Szenario (4°C Erwärmung)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E4A809D5-3600-46D4-A466-67F2349A54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4753103-3845-47F1-A866-EF1E992EC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Mehr gesundheitliche </a:t>
            </a:r>
            <a:r>
              <a:rPr lang="de-DE" sz="1100" dirty="0" smtClean="0"/>
              <a:t>Gefahren </a:t>
            </a:r>
            <a:r>
              <a:rPr lang="de-DE" sz="1100" dirty="0"/>
              <a:t>durch Infektionskrankheiten und wegen Hitze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Viele Klimaflüchtlinge</a:t>
            </a:r>
            <a:r>
              <a:rPr lang="de-DE" sz="1100" dirty="0">
                <a:sym typeface="Wingdings" panose="05000000000000000000" pitchFamily="2" charset="2"/>
              </a:rPr>
              <a:t> </a:t>
            </a:r>
            <a:r>
              <a:rPr lang="de-DE" sz="1100" dirty="0" smtClean="0">
                <a:sym typeface="Wingdings" panose="05000000000000000000" pitchFamily="2" charset="2"/>
              </a:rPr>
              <a:t>strömen </a:t>
            </a:r>
            <a:r>
              <a:rPr lang="de-DE" sz="1100" dirty="0">
                <a:sym typeface="Wingdings" panose="05000000000000000000" pitchFamily="2" charset="2"/>
              </a:rPr>
              <a:t>Richtung Norden </a:t>
            </a:r>
            <a:endParaRPr lang="de-DE" sz="11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Lebensräume wandern um ca</a:t>
            </a:r>
            <a:r>
              <a:rPr lang="de-DE" sz="1100" dirty="0" smtClean="0"/>
              <a:t>. 70km </a:t>
            </a:r>
            <a:r>
              <a:rPr lang="de-DE" sz="1100" dirty="0"/>
              <a:t>vom Äquator weg, großflächiges </a:t>
            </a:r>
            <a:r>
              <a:rPr lang="de-DE" sz="1100" dirty="0" smtClean="0"/>
              <a:t>Waldsterben (Bäume </a:t>
            </a:r>
            <a:r>
              <a:rPr lang="de-DE" sz="1100" dirty="0"/>
              <a:t>bewegen sich zu langsam 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Bis zu 50% der Tier- und Pflanzenarten vom Aussterben bedroht (z.B. Eisbären)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/>
              <a:t>pH-Wert des Wassers würde um ca. 0,4 sinken </a:t>
            </a:r>
            <a:r>
              <a:rPr lang="de-DE" sz="1100" dirty="0">
                <a:sym typeface="Wingdings" panose="05000000000000000000" pitchFamily="2" charset="2"/>
              </a:rPr>
              <a:t> weiträumiges Artensterben im Wasser (z.B. Korallen)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>
                <a:sym typeface="Wingdings" panose="05000000000000000000" pitchFamily="2" charset="2"/>
              </a:rPr>
              <a:t>Nordpol im Sommer immer eisfrei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>
                <a:sym typeface="Wingdings" panose="05000000000000000000" pitchFamily="2" charset="2"/>
              </a:rPr>
              <a:t>Meeresströmungen werden stark geschwächt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>
                <a:sym typeface="Wingdings" panose="05000000000000000000" pitchFamily="2" charset="2"/>
              </a:rPr>
              <a:t>Regenwälder könnten  verschwinden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>
                <a:sym typeface="Wingdings" panose="05000000000000000000" pitchFamily="2" charset="2"/>
              </a:rPr>
              <a:t>Teile der USA und des Nahen Ostens nicht mehr bewohnbar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>
                <a:sym typeface="Wingdings" panose="05000000000000000000" pitchFamily="2" charset="2"/>
              </a:rPr>
              <a:t>Massentier- und Pflanzenaussterben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>
                <a:sym typeface="Wingdings" panose="05000000000000000000" pitchFamily="2" charset="2"/>
              </a:rPr>
              <a:t>1/3 der Weltbevölkerung leidet unter Wasserknappheit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100" dirty="0">
                <a:sym typeface="Wingdings" panose="05000000000000000000" pitchFamily="2" charset="2"/>
              </a:rPr>
              <a:t>Die meisten </a:t>
            </a:r>
            <a:r>
              <a:rPr lang="de-DE" sz="1100" dirty="0" smtClean="0">
                <a:sym typeface="Wingdings" panose="05000000000000000000" pitchFamily="2" charset="2"/>
              </a:rPr>
              <a:t>Kipppunkte </a:t>
            </a:r>
            <a:r>
              <a:rPr lang="de-DE" sz="1100" dirty="0">
                <a:sym typeface="Wingdings" panose="05000000000000000000" pitchFamily="2" charset="2"/>
              </a:rPr>
              <a:t>werden überschritten  Erderwärmung fast nicht mehr aufzuhalten  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11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sz="11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sz="11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sz="11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sz="11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sz="11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191A2BEB-AFAA-4A24-B326-37506F10A7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219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94119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7FA57B5B-09DF-48DB-AA41-CEE986595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7750" y="1106447"/>
            <a:ext cx="7269630" cy="1960579"/>
          </a:xfrm>
        </p:spPr>
        <p:txBody>
          <a:bodyPr anchor="b">
            <a:normAutofit/>
          </a:bodyPr>
          <a:lstStyle/>
          <a:p>
            <a:r>
              <a:rPr lang="de-DE" sz="2400" b="1" i="1" dirty="0" err="1" smtClean="0"/>
              <a:t>Worst</a:t>
            </a:r>
            <a:r>
              <a:rPr lang="de-DE" sz="2400" b="1" i="1" dirty="0" smtClean="0"/>
              <a:t>-</a:t>
            </a:r>
            <a:r>
              <a:rPr lang="de-DE" sz="2400" b="1" i="1" dirty="0" smtClean="0"/>
              <a:t>Case-Szenario </a:t>
            </a:r>
            <a:r>
              <a:rPr lang="de-DE" sz="2400" b="1" i="1" dirty="0"/>
              <a:t>(6°C Erwärmung</a:t>
            </a:r>
            <a:r>
              <a:rPr lang="de-DE" sz="2400" dirty="0"/>
              <a:t>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770AE191-D2EA-45C9-A44D-830C188F74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xmlns="" id="{23A0E4C1-B7A6-4637-AC51-4A5AE3841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xmlns="" id="{F4E8C039-CC58-44F3-8A7B-E0A934C1D0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3512292-6BDC-4A23-A88D-6C1BCF1E6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36" y="3577212"/>
            <a:ext cx="4546527" cy="3280788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Langfristiger Meeresspiegelanstieg von bis zu 60m </a:t>
            </a:r>
            <a:r>
              <a:rPr lang="de-DE" sz="2000" dirty="0">
                <a:sym typeface="Wingdings" panose="05000000000000000000" pitchFamily="2" charset="2"/>
              </a:rPr>
              <a:t> Niederlande, Dänemark, große Teile Norddeutschlands, Berlin, London, Venedig, New York, Bangladesch und Amazonas-Becken unter Wasser, Dortmund wäre Küstenstadt  </a:t>
            </a:r>
            <a:r>
              <a:rPr lang="de-DE" sz="2000" dirty="0" smtClean="0">
                <a:sym typeface="Wingdings" panose="05000000000000000000" pitchFamily="2" charset="2"/>
              </a:rPr>
              <a:t>s. beide </a:t>
            </a:r>
            <a:r>
              <a:rPr lang="de-DE" sz="2000" dirty="0">
                <a:sym typeface="Wingdings" panose="05000000000000000000" pitchFamily="2" charset="2"/>
              </a:rPr>
              <a:t>Karten rechts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ym typeface="Wingdings" panose="05000000000000000000" pitchFamily="2" charset="2"/>
              </a:rPr>
              <a:t>Bis zu 180 Millionen Klimaflüchtlinge z.B. Niederlande</a:t>
            </a:r>
            <a:r>
              <a:rPr lang="de-DE" sz="2000" dirty="0" smtClean="0">
                <a:sym typeface="Wingdings" panose="05000000000000000000" pitchFamily="2" charset="2"/>
              </a:rPr>
              <a:t>, Afrika   </a:t>
            </a:r>
            <a:endParaRPr lang="de-DE" sz="2000" dirty="0">
              <a:sym typeface="Wingdings" panose="05000000000000000000" pitchFamily="2" charset="2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80788285-E5C7-4984-956B-3EBB937B9E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9989"/>
          <a:stretch/>
        </p:blipFill>
        <p:spPr>
          <a:xfrm>
            <a:off x="4638009" y="0"/>
            <a:ext cx="7555037" cy="338327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81A32DF6-441D-480A-983E-5F537D1CF6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6" r="-2" b="5888"/>
          <a:stretch/>
        </p:blipFill>
        <p:spPr>
          <a:xfrm>
            <a:off x="4639056" y="3485772"/>
            <a:ext cx="7552944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307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959203C-6205-4DDB-890C-740824129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de-DE" sz="4100" dirty="0" err="1" smtClean="0"/>
              <a:t>Worst</a:t>
            </a:r>
            <a:r>
              <a:rPr lang="de-DE" sz="4100" smtClean="0"/>
              <a:t>-</a:t>
            </a:r>
            <a:r>
              <a:rPr lang="de-DE" sz="4100" smtClean="0"/>
              <a:t>Case-Szenario </a:t>
            </a:r>
            <a:r>
              <a:rPr lang="de-DE" sz="4100" dirty="0"/>
              <a:t>(6°C Erwärmung)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0D26A8C-8B04-48A5-8A5D-3A748985B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348884"/>
            <a:ext cx="6586489" cy="44196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Antarktis im Sommer größtenteils </a:t>
            </a:r>
            <a:r>
              <a:rPr lang="de-DE" sz="1400" dirty="0" smtClean="0"/>
              <a:t>eisfrei / Grönland </a:t>
            </a:r>
            <a:r>
              <a:rPr lang="de-DE" sz="1400" dirty="0"/>
              <a:t>und Arktis im Sommer eisfrei (dort bis zu 9 °C Erwärmung)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Nordeuropa ähnlich wie </a:t>
            </a:r>
            <a:r>
              <a:rPr lang="de-DE" sz="1400" dirty="0" smtClean="0"/>
              <a:t>heutzutage </a:t>
            </a:r>
            <a:r>
              <a:rPr lang="de-DE" sz="1400" dirty="0"/>
              <a:t>Zentralkanada </a:t>
            </a:r>
            <a:r>
              <a:rPr lang="de-DE" sz="1400" dirty="0">
                <a:sym typeface="Wingdings" panose="05000000000000000000" pitchFamily="2" charset="2"/>
              </a:rPr>
              <a:t> kälter aufgrund </a:t>
            </a:r>
            <a:r>
              <a:rPr lang="de-DE" sz="1400" dirty="0" smtClean="0">
                <a:sym typeface="Wingdings" panose="05000000000000000000" pitchFamily="2" charset="2"/>
              </a:rPr>
              <a:t>des schwachen   Golfstroms</a:t>
            </a:r>
            <a:endParaRPr lang="de-DE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Südeuropa heiß und </a:t>
            </a:r>
            <a:r>
              <a:rPr lang="de-DE" sz="1400" dirty="0" smtClean="0"/>
              <a:t>wüsten- </a:t>
            </a:r>
            <a:r>
              <a:rPr lang="de-DE" sz="1400" dirty="0"/>
              <a:t>bzw. </a:t>
            </a:r>
            <a:r>
              <a:rPr lang="de-DE" sz="1400" dirty="0" smtClean="0"/>
              <a:t>steppenähnlich </a:t>
            </a:r>
            <a:endParaRPr lang="de-DE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Frühlingsanfang in Mitteleuropa Wochen früher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 smtClean="0"/>
              <a:t>die m</a:t>
            </a:r>
            <a:r>
              <a:rPr lang="de-DE" sz="1400" dirty="0" smtClean="0"/>
              <a:t>eisten arktischen </a:t>
            </a:r>
            <a:r>
              <a:rPr lang="de-DE" sz="1400" dirty="0"/>
              <a:t>Tiere sterben aus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Hunderte Millionen Klimaflüchtlinge strömen nach Norden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Große Lebensmittelversorgungsknappheit in der Welt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Massentier- und Pflanzenartenaussterben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Regenwälder könnten verschwinden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Menschliche Zivilisation auf der Erde gefährdet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Alle </a:t>
            </a:r>
            <a:r>
              <a:rPr lang="de-DE" sz="1400" dirty="0" smtClean="0"/>
              <a:t>Kipppunkte </a:t>
            </a:r>
            <a:r>
              <a:rPr lang="de-DE" sz="1400" dirty="0"/>
              <a:t>werden überschritten / Erderwärmung endgültig nicht mehr aufzuhalten</a:t>
            </a:r>
            <a:r>
              <a:rPr lang="de-DE" sz="1400" dirty="0">
                <a:sym typeface="Wingdings" panose="05000000000000000000" pitchFamily="2" charset="2"/>
              </a:rPr>
              <a:t> Apokalypse </a:t>
            </a:r>
            <a:endParaRPr lang="de-DE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Armut steigt stark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400" dirty="0"/>
              <a:t>Viele Kriege um Nahrung und Wasser</a:t>
            </a:r>
            <a:r>
              <a:rPr lang="de-DE" sz="1400" dirty="0">
                <a:sym typeface="Wingdings" panose="05000000000000000000" pitchFamily="2" charset="2"/>
              </a:rPr>
              <a:t> Lebensmittel werden kostbarer</a:t>
            </a:r>
            <a:endParaRPr lang="de-DE" sz="1400" dirty="0"/>
          </a:p>
          <a:p>
            <a:pPr>
              <a:buFont typeface="Wingdings" panose="05000000000000000000" pitchFamily="2" charset="2"/>
              <a:buChar char="Ø"/>
            </a:pPr>
            <a:endParaRPr lang="de-DE" sz="1100" dirty="0"/>
          </a:p>
          <a:p>
            <a:pPr>
              <a:buFont typeface="Wingdings" panose="05000000000000000000" pitchFamily="2" charset="2"/>
              <a:buChar char="Ø"/>
            </a:pPr>
            <a:endParaRPr lang="de-DE" sz="11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5C0621B4-A982-46D9-B0F2-3232B8C973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1" r="3235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2" name="Straight Connector 9">
            <a:extLst>
              <a:ext uri="{FF2B5EF4-FFF2-40B4-BE49-F238E27FC236}">
                <a16:creationId xmlns:a16="http://schemas.microsoft.com/office/drawing/2014/main" xmlns="" id="{A7F400EE-A8A5-48AF-B4D6-291B52C6F0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8851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1177</Words>
  <Application>Microsoft Office PowerPoint</Application>
  <PresentationFormat>Benutzerdefiniert</PresentationFormat>
  <Paragraphs>116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Office</vt:lpstr>
      <vt:lpstr>Klimawandel </vt:lpstr>
      <vt:lpstr>Inhaltsverzeichnis </vt:lpstr>
      <vt:lpstr>Mechanismen des Klimawandels</vt:lpstr>
      <vt:lpstr>Mechanismen des Wetters </vt:lpstr>
      <vt:lpstr>Mechanismen der Meere </vt:lpstr>
      <vt:lpstr>Kipppunkte</vt:lpstr>
      <vt:lpstr>Bisherige Auswirkungen</vt:lpstr>
      <vt:lpstr>Welt</vt:lpstr>
      <vt:lpstr>Deutschland</vt:lpstr>
      <vt:lpstr>Zukünftige Auswirkungen</vt:lpstr>
      <vt:lpstr>Mildes Szenario (1,5-2°C Erwärmung)</vt:lpstr>
      <vt:lpstr>Mildes Szenario (1,5-2°C Erwärmung)</vt:lpstr>
      <vt:lpstr>Wahrscheinliches Szenario (4°C Erwärmung)</vt:lpstr>
      <vt:lpstr>Wahrscheinliches Szenario (4°C Erwärmung)</vt:lpstr>
      <vt:lpstr>Worst-Case-Szenario (6°C Erwärmung)</vt:lpstr>
      <vt:lpstr>Worst-Case-Szenario (6°C Erwärmung)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Klimawandel</dc:title>
  <dc:creator>julien Özbey</dc:creator>
  <cp:lastModifiedBy>Frank Hill</cp:lastModifiedBy>
  <cp:revision>19</cp:revision>
  <dcterms:created xsi:type="dcterms:W3CDTF">2020-10-03T08:45:19Z</dcterms:created>
  <dcterms:modified xsi:type="dcterms:W3CDTF">2020-11-04T21:17:25Z</dcterms:modified>
</cp:coreProperties>
</file>