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1"/>
  </p:notesMasterIdLst>
  <p:sldIdLst>
    <p:sldId id="256" r:id="rId2"/>
    <p:sldId id="264" r:id="rId3"/>
    <p:sldId id="257" r:id="rId4"/>
    <p:sldId id="259" r:id="rId5"/>
    <p:sldId id="260" r:id="rId6"/>
    <p:sldId id="258" r:id="rId7"/>
    <p:sldId id="262" r:id="rId8"/>
    <p:sldId id="261" r:id="rId9"/>
    <p:sldId id="263" r:id="rId10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323" y="-3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46CB24-CEFA-4235-ABB4-6992597CC56C}" type="datetimeFigureOut">
              <a:rPr lang="de-DE" smtClean="0"/>
              <a:pPr/>
              <a:t>04.11.2020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7BFE9F-4D6D-49ED-BD2D-56FE6954E6AE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43168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7BFE9F-4D6D-49ED-BD2D-56FE6954E6AE}" type="slidenum">
              <a:rPr lang="de-DE" smtClean="0"/>
              <a:pPr/>
              <a:t>6</a:t>
            </a:fld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winkliges Dreieck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el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17" name="Untertitel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de-DE" smtClean="0"/>
              <a:t>Formatvorlage des Untertitelmasters durch Klicken bearbeiten</a:t>
            </a:r>
            <a:endParaRPr kumimoji="0" lang="en-US"/>
          </a:p>
        </p:txBody>
      </p:sp>
      <p:grpSp>
        <p:nvGrpSpPr>
          <p:cNvPr id="2" name="Gruppieren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ihand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ihand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ihand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Gerade Verbindung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umsplatzhalt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14C3FEF-F24F-47CD-AAD4-55A2439743B4}" type="datetime1">
              <a:rPr lang="de-DE" smtClean="0"/>
              <a:pPr/>
              <a:t>04.11.2020</a:t>
            </a:fld>
            <a:endParaRPr lang="de-DE"/>
          </a:p>
        </p:txBody>
      </p:sp>
      <p:sp>
        <p:nvSpPr>
          <p:cNvPr id="19" name="Fußzeilenplatzhalt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de-DE"/>
          </a:p>
        </p:txBody>
      </p:sp>
      <p:sp>
        <p:nvSpPr>
          <p:cNvPr id="27" name="Foliennummernplatzhalt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7ABF514-3F72-4E17-B36B-DF607E756AA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59C150-E9DC-4773-8E32-72E9FDA04108}" type="datetime1">
              <a:rPr lang="de-DE" smtClean="0"/>
              <a:pPr/>
              <a:t>04.11.2020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7ABF514-3F72-4E17-B36B-DF607E756AA5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81DEB98-197D-4979-A941-78F5776AA02A}" type="datetime1">
              <a:rPr lang="de-DE" smtClean="0"/>
              <a:pPr/>
              <a:t>04.11.2020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7ABF514-3F72-4E17-B36B-DF607E756AA5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7" name="Eingekerbter Richtungspfeil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Eingekerbter Richtungspfeil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AB4AC3-31B6-4732-A58F-27E15BB8AF83}" type="datetime1">
              <a:rPr lang="de-DE" smtClean="0"/>
              <a:pPr/>
              <a:t>04.11.2020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7ABF514-3F72-4E17-B36B-DF607E756AA5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leich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1510E0F-9778-4D77-A65A-388FCCAD3A9B}" type="datetime1">
              <a:rPr lang="de-DE" smtClean="0"/>
              <a:pPr/>
              <a:t>04.11.2020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7ABF514-3F72-4E17-B36B-DF607E756AA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13B257-AC48-46A3-9083-061F1BDC07BE}" type="datetime1">
              <a:rPr lang="de-DE" smtClean="0"/>
              <a:pPr/>
              <a:t>04.11.2020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7ABF514-3F72-4E17-B36B-DF607E756AA5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0F5C53-16BD-49C2-8CFF-2A4A77CDD7B8}" type="datetime1">
              <a:rPr lang="de-DE" smtClean="0"/>
              <a:pPr/>
              <a:t>04.11.2020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7ABF514-3F72-4E17-B36B-DF607E756AA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47779A0-9D3E-4EC4-B8E0-8B8461A0268B}" type="datetime1">
              <a:rPr lang="de-DE" smtClean="0"/>
              <a:pPr/>
              <a:t>04.11.2020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7ABF514-3F72-4E17-B36B-DF607E756AA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de-DE" smtClean="0"/>
              <a:t>Bild durch Klicken auf Symbol hinzufügen</a:t>
            </a:r>
            <a:endParaRPr kumimoji="0" lang="en-US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9DF605F-EC33-419B-BC14-0E3C6672DADA}" type="datetime1">
              <a:rPr lang="de-DE" smtClean="0"/>
              <a:pPr/>
              <a:t>04.11.2020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7ABF514-3F72-4E17-B36B-DF607E756AA5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8" name="Freihand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ihand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echtwinkliges Dreieck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Gerade Verbindung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ingekerbter Richtungspfeil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Eingekerbter Richtungspfeil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00710A1-E4E7-4079-98AD-A7858843FB7C}" type="datetime1">
              <a:rPr lang="de-DE" smtClean="0"/>
              <a:pPr/>
              <a:t>04.11.2020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7ABF514-3F72-4E17-B36B-DF607E756AA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AFCDBBE-782B-4E9F-AECD-76C91D4CC50D}" type="datetime1">
              <a:rPr lang="de-DE" smtClean="0"/>
              <a:pPr/>
              <a:t>04.11.2020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7ABF514-3F72-4E17-B36B-DF607E756AA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ihand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ihand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echtwinkliges Dreieck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Gerade Verbindung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elplatzhalt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0" name="Textplatzhalt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  <a:p>
            <a:pPr lvl="1" eaLnBrk="1" latinLnBrk="0" hangingPunct="1"/>
            <a:r>
              <a:rPr kumimoji="0" lang="de-DE" smtClean="0"/>
              <a:t>Zweite Ebene</a:t>
            </a:r>
          </a:p>
          <a:p>
            <a:pPr lvl="2" eaLnBrk="1" latinLnBrk="0" hangingPunct="1"/>
            <a:r>
              <a:rPr kumimoji="0" lang="de-DE" smtClean="0"/>
              <a:t>Dritte Ebene</a:t>
            </a:r>
          </a:p>
          <a:p>
            <a:pPr lvl="3" eaLnBrk="1" latinLnBrk="0" hangingPunct="1"/>
            <a:r>
              <a:rPr kumimoji="0" lang="de-DE" smtClean="0"/>
              <a:t>Vierte Ebene</a:t>
            </a:r>
          </a:p>
          <a:p>
            <a:pPr lvl="4" eaLnBrk="1" latinLnBrk="0" hangingPunct="1"/>
            <a:r>
              <a:rPr kumimoji="0" lang="de-DE" smtClean="0"/>
              <a:t>Fünfte Ebene</a:t>
            </a:r>
            <a:endParaRPr kumimoji="0" lang="en-US"/>
          </a:p>
        </p:txBody>
      </p:sp>
      <p:sp>
        <p:nvSpPr>
          <p:cNvPr id="10" name="Datumsplatzhalt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3DCE331-4CE0-46A6-A071-83B7E58E3B6F}" type="datetime1">
              <a:rPr lang="de-DE" smtClean="0"/>
              <a:pPr/>
              <a:t>04.11.2020</a:t>
            </a:fld>
            <a:endParaRPr lang="de-DE"/>
          </a:p>
        </p:txBody>
      </p:sp>
      <p:sp>
        <p:nvSpPr>
          <p:cNvPr id="22" name="Fußzeilenplatzhalt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de-DE"/>
          </a:p>
        </p:txBody>
      </p:sp>
      <p:sp>
        <p:nvSpPr>
          <p:cNvPr id="18" name="Foliennummernplatzhalt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87ABF514-3F72-4E17-B36B-DF607E756AA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proveg.com/de/ernaehrung/pflanzliche-alternativen/fleischersatz-vegane-fleischalternativen/" TargetMode="External"/><Relationship Id="rId2" Type="http://schemas.openxmlformats.org/officeDocument/2006/relationships/hyperlink" Target="https://www.petazwei.de/fleisch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demeter.de/" TargetMode="External"/><Relationship Id="rId5" Type="http://schemas.openxmlformats.org/officeDocument/2006/relationships/hyperlink" Target="https://www.bioland.de/verbraucher" TargetMode="External"/><Relationship Id="rId4" Type="http://schemas.openxmlformats.org/officeDocument/2006/relationships/hyperlink" Target="https://www.verbund.com/de-at/privatkunden/themenwelten/energiespartipps/koche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ctrTitle"/>
          </p:nvPr>
        </p:nvSpPr>
        <p:spPr>
          <a:xfrm>
            <a:off x="539552" y="1772816"/>
            <a:ext cx="8062912" cy="1080120"/>
          </a:xfrm>
        </p:spPr>
        <p:txBody>
          <a:bodyPr>
            <a:normAutofit/>
          </a:bodyPr>
          <a:lstStyle/>
          <a:p>
            <a:pPr algn="ctr"/>
            <a:r>
              <a:rPr lang="de-DE" sz="6000" i="1" u="sng" dirty="0" smtClean="0">
                <a:effectLst/>
              </a:rPr>
              <a:t>Nachhaltige Ernährung</a:t>
            </a:r>
            <a:endParaRPr lang="de-DE" sz="6000" i="1" u="sng" dirty="0">
              <a:effectLst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BF514-3F72-4E17-B36B-DF607E756AA5}" type="slidenum">
              <a:rPr lang="de-DE" sz="1400" smtClean="0"/>
              <a:pPr/>
              <a:t>1</a:t>
            </a:fld>
            <a:endParaRPr lang="de-DE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3675864"/>
          </a:xfrm>
        </p:spPr>
        <p:txBody>
          <a:bodyPr/>
          <a:lstStyle/>
          <a:p>
            <a:pPr marL="624078" indent="-514350" algn="ctr"/>
            <a:r>
              <a:rPr lang="de-DE" sz="3200" dirty="0" smtClean="0"/>
              <a:t>Fleisch</a:t>
            </a:r>
          </a:p>
          <a:p>
            <a:pPr marL="624078" indent="-514350" algn="ctr"/>
            <a:r>
              <a:rPr lang="de-DE" sz="3200" dirty="0" smtClean="0"/>
              <a:t>Fleischindustrie</a:t>
            </a:r>
          </a:p>
          <a:p>
            <a:pPr marL="624078" indent="-514350" algn="ctr"/>
            <a:r>
              <a:rPr lang="de-DE" sz="3200" dirty="0" smtClean="0"/>
              <a:t>Fleischersatz</a:t>
            </a:r>
            <a:endParaRPr lang="de-DE" sz="3200" dirty="0" smtClean="0"/>
          </a:p>
          <a:p>
            <a:pPr marL="624078" indent="-514350" algn="ctr"/>
            <a:r>
              <a:rPr lang="de-DE" sz="3200" dirty="0" smtClean="0"/>
              <a:t>Umweltfreundlich Essen</a:t>
            </a:r>
          </a:p>
          <a:p>
            <a:pPr marL="624078" indent="-514350" algn="ctr"/>
            <a:r>
              <a:rPr lang="de-DE" sz="3200" dirty="0" smtClean="0"/>
              <a:t>Kochen ohne viel </a:t>
            </a:r>
            <a:r>
              <a:rPr lang="de-DE" sz="3200" dirty="0" smtClean="0"/>
              <a:t>Emissionen</a:t>
            </a:r>
            <a:endParaRPr lang="de-DE" sz="3200" dirty="0" smtClean="0"/>
          </a:p>
          <a:p>
            <a:pPr marL="624078" indent="-514350" algn="ctr"/>
            <a:r>
              <a:rPr lang="de-DE" sz="3200" dirty="0" smtClean="0"/>
              <a:t>Umweltfreundliche Organisationen</a:t>
            </a:r>
          </a:p>
          <a:p>
            <a:pPr marL="624078" indent="-514350" algn="ctr"/>
            <a:endParaRPr lang="de-DE" dirty="0" smtClean="0"/>
          </a:p>
          <a:p>
            <a:pPr marL="624078" indent="-514350" algn="ctr"/>
            <a:endParaRPr lang="de-DE" dirty="0" smtClean="0"/>
          </a:p>
          <a:p>
            <a:pPr marL="624078" indent="-514350" algn="ctr"/>
            <a:endParaRPr lang="de-DE" dirty="0" smtClean="0"/>
          </a:p>
          <a:p>
            <a:pPr marL="624078" indent="-514350" algn="ctr"/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e-DE" sz="4800" i="1" u="sng" dirty="0" smtClean="0">
                <a:effectLst/>
              </a:rPr>
              <a:t>Aufbau</a:t>
            </a:r>
            <a:endParaRPr lang="de-DE" sz="4800" i="1" u="sng" dirty="0">
              <a:effectLst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BF514-3F72-4E17-B36B-DF607E756AA5}" type="slidenum">
              <a:rPr lang="de-DE" sz="1400" smtClean="0"/>
              <a:pPr/>
              <a:t>2</a:t>
            </a:fld>
            <a:endParaRPr lang="de-DE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79512" y="1484784"/>
            <a:ext cx="8964488" cy="3960440"/>
          </a:xfrm>
        </p:spPr>
        <p:txBody>
          <a:bodyPr>
            <a:normAutofit/>
          </a:bodyPr>
          <a:lstStyle/>
          <a:p>
            <a:r>
              <a:rPr lang="de-DE" sz="3100" dirty="0" smtClean="0"/>
              <a:t>Ein durchschnittlicher </a:t>
            </a:r>
            <a:r>
              <a:rPr lang="de-DE" sz="3100" dirty="0" smtClean="0"/>
              <a:t>Deutscher isst am Tag 100g </a:t>
            </a:r>
            <a:r>
              <a:rPr lang="de-DE" sz="3100" dirty="0" smtClean="0"/>
              <a:t>Fleisch             er benötigt </a:t>
            </a:r>
            <a:r>
              <a:rPr lang="de-DE" sz="3100" dirty="0" smtClean="0"/>
              <a:t>300 g pro Woche </a:t>
            </a:r>
          </a:p>
          <a:p>
            <a:pPr>
              <a:spcAft>
                <a:spcPts val="1200"/>
              </a:spcAft>
              <a:buNone/>
            </a:pPr>
            <a:r>
              <a:rPr lang="de-DE" sz="3100" dirty="0" smtClean="0"/>
              <a:t>   (3 Tage Fleischkonsum)</a:t>
            </a:r>
          </a:p>
          <a:p>
            <a:pPr>
              <a:spcAft>
                <a:spcPts val="1200"/>
              </a:spcAft>
            </a:pPr>
            <a:r>
              <a:rPr lang="de-DE" sz="3100" dirty="0" smtClean="0"/>
              <a:t>Als </a:t>
            </a:r>
            <a:r>
              <a:rPr lang="de-DE" sz="3100" dirty="0" smtClean="0"/>
              <a:t>Proteinersatz: Käse, Bohnen (besser als Fleisch)</a:t>
            </a:r>
          </a:p>
          <a:p>
            <a:r>
              <a:rPr lang="de-DE" sz="3100" dirty="0" smtClean="0"/>
              <a:t>Gentechnikfreies Fleisch und Bio-Fleisch </a:t>
            </a:r>
            <a:r>
              <a:rPr lang="de-DE" sz="3100" dirty="0"/>
              <a:t>k</a:t>
            </a:r>
            <a:r>
              <a:rPr lang="de-DE" sz="3100" dirty="0" smtClean="0"/>
              <a:t>aufen </a:t>
            </a:r>
            <a:r>
              <a:rPr lang="de-DE" sz="3100" dirty="0" smtClean="0"/>
              <a:t>(Kraftfutter kommt aus Südamerika)  </a:t>
            </a:r>
          </a:p>
          <a:p>
            <a:pPr>
              <a:buNone/>
            </a:pPr>
            <a:r>
              <a:rPr lang="de-DE" dirty="0" smtClean="0"/>
              <a:t> </a:t>
            </a:r>
            <a:endParaRPr lang="de-DE" dirty="0" smtClean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699792" y="0"/>
            <a:ext cx="3096344" cy="1268760"/>
          </a:xfrm>
        </p:spPr>
        <p:txBody>
          <a:bodyPr>
            <a:normAutofit/>
          </a:bodyPr>
          <a:lstStyle/>
          <a:p>
            <a:pPr algn="ctr"/>
            <a:r>
              <a:rPr lang="de-DE" sz="4800" b="1" i="1" u="sng" dirty="0" smtClean="0">
                <a:effectLst/>
              </a:rPr>
              <a:t>Fleisch</a:t>
            </a:r>
            <a:endParaRPr lang="de-DE" sz="4800" b="1" i="1" u="sng" dirty="0">
              <a:effectLst/>
            </a:endParaRPr>
          </a:p>
        </p:txBody>
      </p:sp>
      <p:sp>
        <p:nvSpPr>
          <p:cNvPr id="4" name="Eingekerbter Pfeil nach rechts 3"/>
          <p:cNvSpPr/>
          <p:nvPr/>
        </p:nvSpPr>
        <p:spPr>
          <a:xfrm>
            <a:off x="1907704" y="2132856"/>
            <a:ext cx="792088" cy="28803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BF514-3F72-4E17-B36B-DF607E756AA5}" type="slidenum">
              <a:rPr lang="de-DE" sz="1400" smtClean="0"/>
              <a:pPr/>
              <a:t>3</a:t>
            </a:fld>
            <a:endParaRPr lang="de-DE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611560" y="1412776"/>
            <a:ext cx="8229600" cy="4824536"/>
          </a:xfrm>
        </p:spPr>
        <p:txBody>
          <a:bodyPr/>
          <a:lstStyle/>
          <a:p>
            <a:pPr>
              <a:spcAft>
                <a:spcPts val="600"/>
              </a:spcAft>
              <a:buNone/>
            </a:pPr>
            <a:r>
              <a:rPr lang="de-DE" sz="2800" dirty="0" smtClean="0"/>
              <a:t>Wie </a:t>
            </a:r>
            <a:r>
              <a:rPr lang="de-DE" sz="2800" dirty="0" smtClean="0"/>
              <a:t>die Fleischindustrie die Umwelt beeinflusst:</a:t>
            </a:r>
            <a:endParaRPr lang="de-DE" sz="2800" dirty="0" smtClean="0"/>
          </a:p>
          <a:p>
            <a:pPr>
              <a:spcAft>
                <a:spcPts val="300"/>
              </a:spcAft>
            </a:pPr>
            <a:r>
              <a:rPr lang="de-DE" sz="2600" dirty="0" smtClean="0"/>
              <a:t>Futtermittel- </a:t>
            </a:r>
            <a:r>
              <a:rPr lang="de-DE" sz="2600" dirty="0" smtClean="0"/>
              <a:t>&amp; </a:t>
            </a:r>
            <a:r>
              <a:rPr lang="de-DE" sz="2600" dirty="0" smtClean="0"/>
              <a:t>Sojaanbau </a:t>
            </a:r>
            <a:r>
              <a:rPr lang="de-DE" sz="2600" dirty="0" smtClean="0"/>
              <a:t>sorgen für Rodung/Zerstörung der Umwelt            </a:t>
            </a:r>
            <a:r>
              <a:rPr lang="de-DE" sz="2600" dirty="0" smtClean="0"/>
              <a:t>  Treibhausgase</a:t>
            </a:r>
            <a:endParaRPr lang="de-DE" sz="2600" dirty="0" smtClean="0"/>
          </a:p>
          <a:p>
            <a:r>
              <a:rPr lang="de-DE" sz="2600" dirty="0" smtClean="0"/>
              <a:t>Massentierhaltung produziert Emissionen </a:t>
            </a:r>
          </a:p>
          <a:p>
            <a:pPr>
              <a:spcAft>
                <a:spcPts val="300"/>
              </a:spcAft>
            </a:pPr>
            <a:r>
              <a:rPr lang="de-DE" sz="2600" dirty="0" smtClean="0"/>
              <a:t>Antibiotika gehen ins Grundwasser</a:t>
            </a:r>
          </a:p>
          <a:p>
            <a:pPr>
              <a:spcAft>
                <a:spcPts val="300"/>
              </a:spcAft>
            </a:pPr>
            <a:r>
              <a:rPr lang="de-DE" sz="2600" dirty="0" smtClean="0"/>
              <a:t>50% der Ernte sind für Tiere</a:t>
            </a:r>
          </a:p>
          <a:p>
            <a:r>
              <a:rPr lang="de-DE" sz="2600" dirty="0" smtClean="0"/>
              <a:t>86% des Wassers </a:t>
            </a:r>
            <a:r>
              <a:rPr lang="de-DE" sz="2600" dirty="0" smtClean="0"/>
              <a:t>für Lebensmittelproduktion </a:t>
            </a:r>
            <a:r>
              <a:rPr lang="de-DE" sz="2600" dirty="0" smtClean="0"/>
              <a:t>davon </a:t>
            </a:r>
            <a:endParaRPr lang="de-DE" sz="2600" dirty="0" smtClean="0"/>
          </a:p>
          <a:p>
            <a:pPr marL="109728" indent="0">
              <a:spcBef>
                <a:spcPts val="200"/>
              </a:spcBef>
              <a:buNone/>
            </a:pPr>
            <a:r>
              <a:rPr lang="de-DE" sz="2600" dirty="0"/>
              <a:t> </a:t>
            </a:r>
            <a:r>
              <a:rPr lang="de-DE" sz="2600" dirty="0" smtClean="0"/>
              <a:t>   </a:t>
            </a:r>
            <a:r>
              <a:rPr lang="de-DE" sz="2600" dirty="0" smtClean="0"/>
              <a:t>50</a:t>
            </a:r>
            <a:r>
              <a:rPr lang="de-DE" sz="2600" dirty="0" smtClean="0"/>
              <a:t>% </a:t>
            </a:r>
            <a:r>
              <a:rPr lang="de-DE" sz="2600" dirty="0" smtClean="0"/>
              <a:t>in der Fleischindustrie             </a:t>
            </a:r>
          </a:p>
          <a:p>
            <a:pPr marL="109728" indent="0">
              <a:spcBef>
                <a:spcPts val="200"/>
              </a:spcBef>
              <a:buNone/>
            </a:pPr>
            <a:r>
              <a:rPr lang="de-DE" sz="2600" dirty="0"/>
              <a:t> </a:t>
            </a:r>
            <a:r>
              <a:rPr lang="de-DE" sz="2600" dirty="0" smtClean="0"/>
              <a:t>                die Produktion von </a:t>
            </a:r>
            <a:r>
              <a:rPr lang="de-DE" sz="2600" dirty="0" smtClean="0"/>
              <a:t>1kg </a:t>
            </a:r>
            <a:r>
              <a:rPr lang="de-DE" sz="2600" dirty="0" smtClean="0"/>
              <a:t>Fleisch verbraucht </a:t>
            </a:r>
            <a:endParaRPr lang="de-DE" sz="2600" dirty="0" smtClean="0"/>
          </a:p>
          <a:p>
            <a:pPr marL="109728" indent="0">
              <a:spcBef>
                <a:spcPts val="200"/>
              </a:spcBef>
              <a:buNone/>
            </a:pPr>
            <a:r>
              <a:rPr lang="de-DE" sz="2600" dirty="0"/>
              <a:t> </a:t>
            </a:r>
            <a:r>
              <a:rPr lang="de-DE" sz="2600" dirty="0" smtClean="0"/>
              <a:t>                </a:t>
            </a:r>
            <a:r>
              <a:rPr lang="de-DE" sz="2600" dirty="0" smtClean="0"/>
              <a:t>15.000 </a:t>
            </a:r>
            <a:r>
              <a:rPr lang="de-DE" sz="2600" dirty="0" smtClean="0"/>
              <a:t>Liter Wasser </a:t>
            </a:r>
            <a:r>
              <a:rPr lang="de-DE" sz="2600" dirty="0" smtClean="0"/>
              <a:t>!</a:t>
            </a:r>
            <a:endParaRPr lang="de-DE" sz="2600" dirty="0" smtClean="0"/>
          </a:p>
          <a:p>
            <a:pPr marL="624078" indent="-514350"/>
            <a:endParaRPr lang="de-DE" sz="2800" dirty="0" smtClean="0"/>
          </a:p>
          <a:p>
            <a:pPr marL="624078" indent="-514350">
              <a:buFont typeface="+mj-lt"/>
              <a:buAutoNum type="arabicPeriod"/>
            </a:pPr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de-DE" sz="4800" i="1" u="sng" dirty="0" smtClean="0">
                <a:effectLst/>
              </a:rPr>
              <a:t>Fleischindustrie</a:t>
            </a:r>
            <a:r>
              <a:rPr lang="de-DE" i="1" u="sng" dirty="0" smtClean="0"/>
              <a:t>  </a:t>
            </a:r>
            <a:endParaRPr lang="de-DE" i="1" u="sng" dirty="0"/>
          </a:p>
        </p:txBody>
      </p:sp>
      <p:sp>
        <p:nvSpPr>
          <p:cNvPr id="4" name="Pfeil nach rechts 3"/>
          <p:cNvSpPr/>
          <p:nvPr/>
        </p:nvSpPr>
        <p:spPr>
          <a:xfrm>
            <a:off x="2771800" y="2564904"/>
            <a:ext cx="792088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Pfeil nach rechts 5"/>
          <p:cNvSpPr/>
          <p:nvPr/>
        </p:nvSpPr>
        <p:spPr>
          <a:xfrm>
            <a:off x="1146096" y="5229200"/>
            <a:ext cx="792088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 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BF514-3F72-4E17-B36B-DF607E756AA5}" type="slidenum">
              <a:rPr lang="de-DE" sz="1400" smtClean="0"/>
              <a:pPr/>
              <a:t>4</a:t>
            </a:fld>
            <a:endParaRPr lang="de-DE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1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4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525963"/>
          </a:xfrm>
        </p:spPr>
        <p:txBody>
          <a:bodyPr>
            <a:normAutofit fontScale="25000" lnSpcReduction="20000"/>
          </a:bodyPr>
          <a:lstStyle/>
          <a:p>
            <a:pPr marL="624078" indent="-514350"/>
            <a:r>
              <a:rPr lang="de-DE" sz="11600" dirty="0" smtClean="0"/>
              <a:t>Linsen</a:t>
            </a:r>
          </a:p>
          <a:p>
            <a:pPr marL="624078" indent="-514350"/>
            <a:r>
              <a:rPr lang="de-DE" sz="11600" dirty="0" smtClean="0"/>
              <a:t>Bohnen</a:t>
            </a:r>
          </a:p>
          <a:p>
            <a:pPr marL="624078" indent="-514350"/>
            <a:r>
              <a:rPr lang="de-DE" sz="11600" dirty="0" smtClean="0"/>
              <a:t>Getreide </a:t>
            </a:r>
            <a:r>
              <a:rPr lang="de-DE" sz="11600" dirty="0" smtClean="0"/>
              <a:t>z.B. </a:t>
            </a:r>
            <a:r>
              <a:rPr lang="de-DE" sz="11600" dirty="0" err="1" smtClean="0"/>
              <a:t>Bulgur</a:t>
            </a:r>
            <a:r>
              <a:rPr lang="de-DE" sz="11600" dirty="0" smtClean="0"/>
              <a:t> oder Grünkern</a:t>
            </a:r>
          </a:p>
          <a:p>
            <a:pPr marL="624078" indent="-514350"/>
            <a:r>
              <a:rPr lang="de-DE" sz="11600" dirty="0" smtClean="0"/>
              <a:t>Süßlupine </a:t>
            </a:r>
          </a:p>
          <a:p>
            <a:pPr marL="624078" indent="-514350"/>
            <a:r>
              <a:rPr lang="de-DE" sz="11600" dirty="0" err="1" smtClean="0"/>
              <a:t>Seitan</a:t>
            </a:r>
            <a:endParaRPr lang="de-DE" sz="11600" dirty="0" smtClean="0"/>
          </a:p>
          <a:p>
            <a:pPr marL="624078" indent="-514350"/>
            <a:r>
              <a:rPr lang="de-DE" sz="11600" dirty="0" err="1" smtClean="0"/>
              <a:t>Tempeh</a:t>
            </a:r>
            <a:r>
              <a:rPr lang="de-DE" sz="11600" dirty="0" smtClean="0"/>
              <a:t> (Sojabohnen)</a:t>
            </a:r>
          </a:p>
          <a:p>
            <a:pPr marL="624078" indent="-514350"/>
            <a:r>
              <a:rPr lang="de-DE" sz="11600" dirty="0" smtClean="0"/>
              <a:t>Tofu / Räuchertofu (Sojaquark</a:t>
            </a:r>
            <a:r>
              <a:rPr lang="de-DE" sz="11600" dirty="0" smtClean="0"/>
              <a:t>)</a:t>
            </a:r>
          </a:p>
          <a:p>
            <a:pPr marL="624078" indent="-514350"/>
            <a:r>
              <a:rPr lang="de-DE" sz="11600" dirty="0" smtClean="0"/>
              <a:t>Kichererbsen</a:t>
            </a:r>
          </a:p>
          <a:p>
            <a:pPr marL="624078" indent="-514350">
              <a:buNone/>
            </a:pPr>
            <a:r>
              <a:rPr lang="de-DE" sz="12800" dirty="0" smtClean="0"/>
              <a:t>  </a:t>
            </a:r>
          </a:p>
          <a:p>
            <a:pPr marL="624078" indent="-514350">
              <a:buNone/>
            </a:pPr>
            <a:endParaRPr lang="de-DE" sz="12800" dirty="0" smtClean="0"/>
          </a:p>
          <a:p>
            <a:pPr marL="624078" indent="-514350">
              <a:buNone/>
            </a:pPr>
            <a:endParaRPr lang="de-DE" sz="12800" dirty="0" smtClean="0"/>
          </a:p>
          <a:p>
            <a:pPr marL="624078" indent="-514350"/>
            <a:endParaRPr lang="de-DE" sz="12800" dirty="0" smtClean="0"/>
          </a:p>
          <a:p>
            <a:pPr marL="624078" indent="-514350"/>
            <a:endParaRPr lang="de-DE" sz="3300" dirty="0" smtClean="0"/>
          </a:p>
          <a:p>
            <a:pPr marL="624078" indent="-514350"/>
            <a:endParaRPr lang="de-DE" sz="3000" dirty="0" smtClean="0"/>
          </a:p>
          <a:p>
            <a:pPr marL="624078" indent="-514350"/>
            <a:endParaRPr lang="de-DE" sz="3000" dirty="0" smtClean="0"/>
          </a:p>
          <a:p>
            <a:pPr marL="624078" indent="-514350"/>
            <a:endParaRPr lang="de-DE" sz="2800" dirty="0" smtClean="0"/>
          </a:p>
          <a:p>
            <a:pPr marL="624078" indent="-514350"/>
            <a:endParaRPr lang="de-DE" sz="2800" dirty="0" smtClean="0"/>
          </a:p>
          <a:p>
            <a:pPr marL="624078" indent="-514350"/>
            <a:endParaRPr lang="de-DE" sz="2800" dirty="0" smtClean="0"/>
          </a:p>
          <a:p>
            <a:endParaRPr lang="de-DE" sz="3200" dirty="0" smtClean="0"/>
          </a:p>
          <a:p>
            <a:endParaRPr lang="de-DE" sz="3200" dirty="0" smtClean="0"/>
          </a:p>
          <a:p>
            <a:pPr>
              <a:buNone/>
            </a:pPr>
            <a:endParaRPr lang="de-DE" sz="3200" dirty="0" smtClean="0"/>
          </a:p>
          <a:p>
            <a:pPr>
              <a:buNone/>
            </a:pPr>
            <a:r>
              <a:rPr lang="de-DE" dirty="0" smtClean="0"/>
              <a:t> </a:t>
            </a:r>
          </a:p>
          <a:p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de-DE" sz="4800" i="1" u="sng" dirty="0" smtClean="0">
                <a:effectLst/>
              </a:rPr>
              <a:t>Fleischersatz</a:t>
            </a:r>
            <a:endParaRPr lang="de-DE" sz="4800" i="1" u="sng" dirty="0">
              <a:effectLst/>
            </a:endParaRPr>
          </a:p>
        </p:txBody>
      </p:sp>
      <p:pic>
        <p:nvPicPr>
          <p:cNvPr id="4" name="Grafik 3" descr="Gebratener-Knusper-Tofu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28184" y="4293096"/>
            <a:ext cx="2786366" cy="1991883"/>
          </a:xfrm>
          <a:prstGeom prst="rect">
            <a:avLst/>
          </a:prstGeom>
        </p:spPr>
      </p:pic>
      <p:pic>
        <p:nvPicPr>
          <p:cNvPr id="5" name="Grafik 4" descr="seitan-haehnchen-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75856" y="4293096"/>
            <a:ext cx="2915816" cy="1943877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6300192" y="6309320"/>
            <a:ext cx="26642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dirty="0" smtClean="0"/>
              <a:t>Tofu</a:t>
            </a:r>
            <a:endParaRPr lang="de-DE" sz="2000" dirty="0"/>
          </a:p>
        </p:txBody>
      </p:sp>
      <p:sp>
        <p:nvSpPr>
          <p:cNvPr id="7" name="Textfeld 6"/>
          <p:cNvSpPr txBox="1"/>
          <p:nvPr/>
        </p:nvSpPr>
        <p:spPr>
          <a:xfrm>
            <a:off x="3563888" y="6237312"/>
            <a:ext cx="23762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dirty="0" err="1" smtClean="0"/>
              <a:t>Seitan</a:t>
            </a:r>
            <a:endParaRPr lang="de-DE" sz="2000" dirty="0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BF514-3F72-4E17-B36B-DF607E756AA5}" type="slidenum">
              <a:rPr lang="de-DE" sz="1400" smtClean="0"/>
              <a:pPr/>
              <a:t>5</a:t>
            </a:fld>
            <a:endParaRPr lang="de-DE" sz="1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300"/>
              </a:spcAft>
            </a:pPr>
            <a:r>
              <a:rPr lang="de-DE" dirty="0" smtClean="0"/>
              <a:t>Saisonal und </a:t>
            </a:r>
            <a:r>
              <a:rPr lang="de-DE" dirty="0" smtClean="0"/>
              <a:t>regional </a:t>
            </a:r>
            <a:r>
              <a:rPr lang="de-DE" dirty="0" smtClean="0"/>
              <a:t>einkaufen         </a:t>
            </a:r>
            <a:r>
              <a:rPr lang="de-DE" dirty="0" smtClean="0"/>
              <a:t>   keine </a:t>
            </a:r>
            <a:r>
              <a:rPr lang="de-DE" dirty="0" smtClean="0"/>
              <a:t>langen </a:t>
            </a:r>
            <a:r>
              <a:rPr lang="de-DE" dirty="0" smtClean="0"/>
              <a:t>Transportwege</a:t>
            </a:r>
            <a:endParaRPr lang="de-DE" dirty="0" smtClean="0"/>
          </a:p>
          <a:p>
            <a:pPr>
              <a:spcAft>
                <a:spcPts val="300"/>
              </a:spcAft>
            </a:pPr>
            <a:r>
              <a:rPr lang="de-DE" dirty="0" smtClean="0"/>
              <a:t>Gemüse, Obst, Getreide und Hülsenfrüchte ohne Verpackung </a:t>
            </a:r>
            <a:r>
              <a:rPr lang="de-DE" dirty="0" smtClean="0"/>
              <a:t>kaufen </a:t>
            </a:r>
            <a:endParaRPr lang="de-DE" dirty="0" smtClean="0"/>
          </a:p>
          <a:p>
            <a:pPr>
              <a:spcAft>
                <a:spcPts val="300"/>
              </a:spcAft>
            </a:pPr>
            <a:r>
              <a:rPr lang="de-DE" dirty="0" smtClean="0"/>
              <a:t>Nur benötigte Mengen </a:t>
            </a:r>
            <a:r>
              <a:rPr lang="de-DE" dirty="0" smtClean="0"/>
              <a:t>kaufen</a:t>
            </a:r>
            <a:endParaRPr lang="de-DE" dirty="0" smtClean="0"/>
          </a:p>
          <a:p>
            <a:pPr>
              <a:spcAft>
                <a:spcPts val="300"/>
              </a:spcAft>
            </a:pPr>
            <a:r>
              <a:rPr lang="de-DE" dirty="0" smtClean="0"/>
              <a:t>Nicht alle Produkte, bei denen das MHD abgelaufen ist,               </a:t>
            </a:r>
            <a:r>
              <a:rPr lang="de-DE" dirty="0" smtClean="0"/>
              <a:t>wegwerfen</a:t>
            </a:r>
            <a:endParaRPr lang="de-DE" dirty="0" smtClean="0"/>
          </a:p>
          <a:p>
            <a:r>
              <a:rPr lang="de-DE" dirty="0" smtClean="0"/>
              <a:t>Frische Lebensmittel kaufen (Tiefkühlprodukte </a:t>
            </a:r>
            <a:r>
              <a:rPr lang="de-DE" dirty="0" smtClean="0"/>
              <a:t>brauchen </a:t>
            </a:r>
            <a:r>
              <a:rPr lang="de-DE" dirty="0" smtClean="0"/>
              <a:t>mehr Energie)         </a:t>
            </a:r>
          </a:p>
          <a:p>
            <a:endParaRPr lang="de-DE" sz="3200" dirty="0" smtClean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de-DE" sz="4800" i="1" u="sng" dirty="0" smtClean="0">
                <a:effectLst/>
              </a:rPr>
              <a:t>Umweltfreundlich Essen  </a:t>
            </a:r>
            <a:endParaRPr lang="de-DE" sz="4800" i="1" u="sng" dirty="0">
              <a:effectLst/>
            </a:endParaRPr>
          </a:p>
        </p:txBody>
      </p:sp>
      <p:sp>
        <p:nvSpPr>
          <p:cNvPr id="5" name="Eingekerbter Pfeil nach rechts 4"/>
          <p:cNvSpPr/>
          <p:nvPr/>
        </p:nvSpPr>
        <p:spPr>
          <a:xfrm>
            <a:off x="5508104" y="1628800"/>
            <a:ext cx="576064" cy="216024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BF514-3F72-4E17-B36B-DF607E756AA5}" type="slidenum">
              <a:rPr lang="de-DE" sz="1400" smtClean="0"/>
              <a:pPr/>
              <a:t>6</a:t>
            </a:fld>
            <a:endParaRPr lang="de-DE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sz="2900" dirty="0" smtClean="0"/>
              <a:t>Mit Topf Kochen erspart 30% Energie</a:t>
            </a:r>
          </a:p>
          <a:p>
            <a:r>
              <a:rPr lang="de-DE" sz="2900" dirty="0" smtClean="0"/>
              <a:t>Wasser mit </a:t>
            </a:r>
            <a:r>
              <a:rPr lang="de-DE" sz="2900" dirty="0" smtClean="0"/>
              <a:t>Wasserkochern </a:t>
            </a:r>
            <a:r>
              <a:rPr lang="de-DE" sz="2900" dirty="0" smtClean="0"/>
              <a:t>erhitzen spart Energie und geht schneller</a:t>
            </a:r>
          </a:p>
          <a:p>
            <a:r>
              <a:rPr lang="de-DE" sz="2900" dirty="0" smtClean="0"/>
              <a:t>Kleine Mahlzeiten oder Getränke in der Mikrowelle erhitzen</a:t>
            </a:r>
          </a:p>
          <a:p>
            <a:r>
              <a:rPr lang="de-DE" sz="2900" dirty="0" smtClean="0"/>
              <a:t>Backofen nicht vorheizen oder anstatt Ober- und Unterhitze Heißluft einstellen</a:t>
            </a:r>
          </a:p>
          <a:p>
            <a:r>
              <a:rPr lang="de-DE" sz="2900" dirty="0" smtClean="0"/>
              <a:t>Nur so </a:t>
            </a:r>
            <a:r>
              <a:rPr lang="de-DE" sz="2900" dirty="0" smtClean="0"/>
              <a:t>viel </a:t>
            </a:r>
            <a:r>
              <a:rPr lang="de-DE" sz="2900" dirty="0" smtClean="0"/>
              <a:t>Wasser verwenden , </a:t>
            </a:r>
            <a:r>
              <a:rPr lang="de-DE" sz="2900" dirty="0" smtClean="0"/>
              <a:t>wie </a:t>
            </a:r>
            <a:r>
              <a:rPr lang="de-DE" sz="2900" dirty="0" smtClean="0"/>
              <a:t>wirklich gebraucht wird, spart  Energie </a:t>
            </a:r>
            <a:endParaRPr lang="de-DE" sz="2900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 smtClean="0"/>
              <a:t> </a:t>
            </a:r>
            <a:r>
              <a:rPr lang="de-DE" sz="4800" i="1" u="sng" dirty="0" smtClean="0">
                <a:effectLst/>
              </a:rPr>
              <a:t>Kochen ohne viel Emission</a:t>
            </a:r>
            <a:endParaRPr lang="de-DE" sz="48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BF514-3F72-4E17-B36B-DF607E756AA5}" type="slidenum">
              <a:rPr lang="de-DE" sz="1400" smtClean="0"/>
              <a:pPr/>
              <a:t>7</a:t>
            </a:fld>
            <a:endParaRPr lang="de-DE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2955784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3000" dirty="0" smtClean="0"/>
              <a:t>Bioland ist ein </a:t>
            </a:r>
            <a:r>
              <a:rPr lang="de-DE" sz="3000" dirty="0" smtClean="0"/>
              <a:t>Verbund</a:t>
            </a:r>
            <a:r>
              <a:rPr lang="de-DE" sz="3000" dirty="0" smtClean="0"/>
              <a:t> </a:t>
            </a:r>
            <a:r>
              <a:rPr lang="de-DE" sz="3000" dirty="0" smtClean="0"/>
              <a:t>aus 8100 Landwirten und 1100 </a:t>
            </a:r>
            <a:r>
              <a:rPr lang="de-DE" sz="3000" dirty="0" smtClean="0"/>
              <a:t>Marktpartnern</a:t>
            </a:r>
            <a:r>
              <a:rPr lang="de-DE" sz="3000" dirty="0" smtClean="0"/>
              <a:t>, der Biolebensmittel </a:t>
            </a:r>
            <a:r>
              <a:rPr lang="de-DE" sz="3000" dirty="0" smtClean="0"/>
              <a:t>liefert. </a:t>
            </a:r>
            <a:endParaRPr lang="de-DE" sz="3000" dirty="0" smtClean="0"/>
          </a:p>
          <a:p>
            <a:r>
              <a:rPr lang="de-DE" sz="3000" dirty="0" smtClean="0"/>
              <a:t>Demeter ist der älteste Bioverband Deutschlands.</a:t>
            </a:r>
          </a:p>
          <a:p>
            <a:pPr>
              <a:spcBef>
                <a:spcPts val="0"/>
              </a:spcBef>
              <a:buNone/>
            </a:pPr>
            <a:r>
              <a:rPr lang="de-DE" sz="3000" dirty="0" smtClean="0"/>
              <a:t>   Die Demeter Landwirtschaft geht weit über die Vorgaben der EU-Öko-Verordnung </a:t>
            </a:r>
            <a:r>
              <a:rPr lang="de-DE" sz="3000" dirty="0" smtClean="0"/>
              <a:t>hinaus. </a:t>
            </a:r>
            <a:endParaRPr lang="de-DE" sz="3000" dirty="0" smtClean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6" cy="1143000"/>
          </a:xfrm>
        </p:spPr>
        <p:txBody>
          <a:bodyPr>
            <a:normAutofit/>
          </a:bodyPr>
          <a:lstStyle/>
          <a:p>
            <a:pPr algn="ctr"/>
            <a:r>
              <a:rPr lang="de-DE" sz="4600" i="1" u="sng" dirty="0" smtClean="0">
                <a:effectLst/>
              </a:rPr>
              <a:t>Umweltfreundliche Organisationen</a:t>
            </a:r>
            <a:r>
              <a:rPr lang="de-DE" sz="4600" dirty="0" smtClean="0"/>
              <a:t>  </a:t>
            </a:r>
            <a:endParaRPr lang="de-DE" sz="46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BF514-3F72-4E17-B36B-DF607E756AA5}" type="slidenum">
              <a:rPr lang="de-DE" sz="1400" smtClean="0"/>
              <a:pPr/>
              <a:t>8</a:t>
            </a:fld>
            <a:endParaRPr lang="de-DE" sz="1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sz="2800" dirty="0" smtClean="0">
                <a:hlinkClick r:id="rId2"/>
              </a:rPr>
              <a:t>https://www.petazwei.de/fleisch</a:t>
            </a:r>
            <a:endParaRPr lang="de-DE" sz="2800" dirty="0" smtClean="0"/>
          </a:p>
          <a:p>
            <a:r>
              <a:rPr lang="de-DE" sz="2800" dirty="0" smtClean="0">
                <a:hlinkClick r:id="rId3"/>
              </a:rPr>
              <a:t>https://proveg.com/de/ernaehrung/pflanzliche-alternativen/fleischersatz-vegane-fleischalternativen/</a:t>
            </a:r>
            <a:endParaRPr lang="de-DE" sz="2800" dirty="0" smtClean="0"/>
          </a:p>
          <a:p>
            <a:r>
              <a:rPr lang="de-DE" sz="2800" dirty="0" smtClean="0">
                <a:hlinkClick r:id="rId4"/>
              </a:rPr>
              <a:t>https://www.verbund.com/de-at/privatkunden/themenwelten/energiespartipps/kochen</a:t>
            </a:r>
            <a:endParaRPr lang="de-DE" sz="2800" dirty="0" smtClean="0"/>
          </a:p>
          <a:p>
            <a:r>
              <a:rPr lang="de-DE" sz="2800" dirty="0" smtClean="0">
                <a:hlinkClick r:id="rId5"/>
              </a:rPr>
              <a:t>https://www.bioland.de/verbraucher</a:t>
            </a:r>
            <a:endParaRPr lang="de-DE" sz="2800" dirty="0" smtClean="0"/>
          </a:p>
          <a:p>
            <a:r>
              <a:rPr lang="de-DE" sz="2800" dirty="0" smtClean="0">
                <a:hlinkClick r:id="rId6"/>
              </a:rPr>
              <a:t>https://www.demeter.de</a:t>
            </a:r>
            <a:endParaRPr lang="de-DE" sz="2800" dirty="0" smtClean="0"/>
          </a:p>
          <a:p>
            <a:endParaRPr lang="de-DE" sz="2400" dirty="0" smtClean="0"/>
          </a:p>
          <a:p>
            <a:pPr>
              <a:buNone/>
            </a:pPr>
            <a:endParaRPr lang="de-DE" sz="2400" dirty="0" smtClean="0"/>
          </a:p>
          <a:p>
            <a:endParaRPr lang="de-DE" sz="2400" dirty="0" smtClean="0"/>
          </a:p>
          <a:p>
            <a:endParaRPr lang="de-DE" sz="2400" dirty="0" smtClean="0"/>
          </a:p>
          <a:p>
            <a:endParaRPr lang="de-DE" sz="2400" dirty="0" smtClean="0"/>
          </a:p>
          <a:p>
            <a:endParaRPr lang="de-DE" sz="2400" dirty="0" smtClean="0"/>
          </a:p>
          <a:p>
            <a:endParaRPr lang="de-DE" sz="2400" dirty="0" smtClean="0"/>
          </a:p>
          <a:p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i="1" u="sng" dirty="0" smtClean="0">
                <a:effectLst/>
              </a:rPr>
              <a:t>Quellen</a:t>
            </a:r>
            <a:endParaRPr lang="de-DE" i="1" u="sng" dirty="0">
              <a:effectLst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BF514-3F72-4E17-B36B-DF607E756AA5}" type="slidenum">
              <a:rPr lang="de-DE" sz="1400" smtClean="0"/>
              <a:pPr/>
              <a:t>9</a:t>
            </a:fld>
            <a:endParaRPr lang="de-DE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imos">
  <a:themeElements>
    <a:clrScheme name="Iapetus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Deimo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301</Words>
  <Application>Microsoft Office PowerPoint</Application>
  <PresentationFormat>Bildschirmpräsentation (4:3)</PresentationFormat>
  <Paragraphs>93</Paragraphs>
  <Slides>9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0" baseType="lpstr">
      <vt:lpstr>Deimos</vt:lpstr>
      <vt:lpstr>Nachhaltige Ernährung</vt:lpstr>
      <vt:lpstr>Aufbau</vt:lpstr>
      <vt:lpstr>Fleisch</vt:lpstr>
      <vt:lpstr>Fleischindustrie  </vt:lpstr>
      <vt:lpstr>Fleischersatz</vt:lpstr>
      <vt:lpstr>Umweltfreundlich Essen  </vt:lpstr>
      <vt:lpstr> Kochen ohne viel Emission</vt:lpstr>
      <vt:lpstr>Umweltfreundliche Organisationen  </vt:lpstr>
      <vt:lpstr>Quellen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Nachhaltige Ernährung</dc:title>
  <dc:creator>Waltraud Steinmeister</dc:creator>
  <cp:lastModifiedBy>Frank Hill</cp:lastModifiedBy>
  <cp:revision>52</cp:revision>
  <dcterms:created xsi:type="dcterms:W3CDTF">2020-09-10T09:00:58Z</dcterms:created>
  <dcterms:modified xsi:type="dcterms:W3CDTF">2020-11-04T20:58:21Z</dcterms:modified>
</cp:coreProperties>
</file>