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72" r:id="rId9"/>
    <p:sldId id="262" r:id="rId10"/>
    <p:sldId id="263" r:id="rId11"/>
    <p:sldId id="264" r:id="rId12"/>
    <p:sldId id="273" r:id="rId13"/>
    <p:sldId id="268" r:id="rId14"/>
    <p:sldId id="269" r:id="rId15"/>
    <p:sldId id="274" r:id="rId16"/>
    <p:sldId id="266" r:id="rId17"/>
    <p:sldId id="267" r:id="rId18"/>
    <p:sldId id="270" r:id="rId19"/>
    <p:sldId id="271" r:id="rId20"/>
  </p:sldIdLst>
  <p:sldSz cx="12188825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830" y="-6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xmlns="" id="{7833D7E7-C4D7-4826-BC2E-03A0508BDD4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6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F3580D67-0BA2-404F-9376-45C2BF7E7B31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755" y="0"/>
            <a:ext cx="2971800" cy="4586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B9DEE73-ABA4-4721-B575-4C434B2AC772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 pitchFamily="18"/>
                <a:ea typeface="Microsoft YaHei" pitchFamily="2"/>
                <a:cs typeface="Lucida Sans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C8CC3BF7-BACD-4BDD-9EF2-F04BCC5B6FC1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364"/>
            <a:ext cx="2971800" cy="4586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7B4D87DF-7E07-4691-9931-9A4DF1969755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755" y="8685364"/>
            <a:ext cx="2971800" cy="4586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EFABAA-DF15-4EA6-BC04-CF79F01106DB}" type="slidenum">
              <a:t>‹Nr.›</a:t>
            </a:fld>
            <a:endParaRPr lang="de-DE" sz="1800" b="0" i="0" u="none" strike="noStrike" kern="0" cap="none" spc="0" baseline="0">
              <a:solidFill>
                <a:srgbClr val="000000"/>
              </a:solidFill>
              <a:uFillTx/>
              <a:latin typeface="Calibri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63753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xmlns="" id="{56293156-60A5-49C9-A402-ADE68741198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4A955DF7-34DF-4232-A479-A8960EFE81EA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defRPr>
            </a:lvl1pPr>
          </a:lstStyle>
          <a:p>
            <a:pPr lvl="0"/>
            <a:fld id="{F8B2E47F-A8E1-4283-AF69-E493458B1F83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xmlns="" id="{160CA211-81ED-4033-8CFA-ACD1D65964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676" y="685800"/>
            <a:ext cx="6092994" cy="34290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xmlns="" id="{0D4BC858-0571-4874-A2EC-8A75AE962A4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42EA1635-88AC-4AB5-B74F-3EBDA57DEFA9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36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ABAF38B0-A6B1-4FDB-A55B-63429A54458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defRPr>
            </a:lvl1pPr>
          </a:lstStyle>
          <a:p>
            <a:pPr lvl="0"/>
            <a:fld id="{1F817A9D-A3B6-4EC3-934A-19ED54CA043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8867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Corbel" pitchFamily="18"/>
        <a:ea typeface="Microsoft YaHei" pitchFamily="2"/>
        <a:cs typeface="Lucida Sans" pitchFamily="2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Corbel" pitchFamily="18"/>
        <a:ea typeface="Microsoft YaHei" pitchFamily="2"/>
        <a:cs typeface="Lucida Sans" pitchFamily="2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Corbel" pitchFamily="18"/>
        <a:ea typeface="Microsoft YaHei" pitchFamily="2"/>
        <a:cs typeface="Lucida Sans" pitchFamily="2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Corbel" pitchFamily="18"/>
        <a:ea typeface="Microsoft YaHei" pitchFamily="2"/>
        <a:cs typeface="Lucida Sans" pitchFamily="2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Corbel" pitchFamily="18"/>
        <a:ea typeface="Microsoft YaHei" pitchFamily="2"/>
        <a:cs typeface="Lucida Sans" pitchFamily="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32FA2CCD-84EC-4166-81F2-16FE144346A7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1C259D4-BE0F-446E-B526-C564EC17362F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E7338D27-5D62-4794-A651-75957D5AC593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ADF7280-9398-4111-9D42-C38E090EB7E2}" type="slidenum">
              <a:t>1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2EBBBC30-9F71-4A7B-9524-7F2CC1F23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973B4C06-13FF-4A4E-9ADB-73ADEF1D2F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042"/>
          </a:xfrm>
        </p:spPr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A39CACB4-39D6-4E60-BDA1-E6B81575D224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9AEF55C-54D3-47F9-A145-AF3357609E5A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24646E4E-DD85-4FFE-906D-A475F01FE8DD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DB01F65-FA88-4D98-82B6-E0E890A0F4E1}" type="slidenum">
              <a:t>2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152C65CC-5B1B-4887-9DB5-F5E2C4496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F33CC39A-BDFE-4083-BDD9-F51DAD2483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2DBFA975-2729-41E2-A930-02CBAA8CB7EE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F0CCBBF-0D39-484A-BB33-7FF94287519C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6BD9D7B7-EEB5-466F-9560-F6DB25FC694F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932FE42-16B1-4944-9379-22DF66214B19}" type="slidenum">
              <a:t>3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812CA823-611C-45C6-9095-25FE3DBCA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4944E30A-D1FF-4CE7-9CA8-D43033E7E4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613658E0-A21D-460D-BE0B-269F46FBFBBB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4695FC0-ED73-47F5-914C-45783805625F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D1C1B21E-F0E0-413A-A3F5-B20574B2F470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CD0DF20-E46E-497C-BE93-7E38CF0F50E7}" type="slidenum">
              <a:t>4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D1CA4267-8549-4C14-B2F3-3110AEE3C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4727EDA8-5BD0-4B05-B1F2-9CF2684869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4081744B-692C-4E94-B01D-D48603FB1D1D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509CAAA-8D0F-4F33-A5E6-9D242837EDC1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2D89DDCF-C4D4-4B09-9DDB-DD3BC89FF9E1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3C1B8C0-C4E4-4E8D-975B-7733AF1D6D64}" type="slidenum">
              <a:t>5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2EA63B7B-B0D4-4396-92D4-428C3DB53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C57FAEC6-D795-4105-B3A8-E0B4C479ACC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64CD0D02-748C-4148-A242-E39F2B319EC8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391F309-CD1D-475E-B004-565C6D8428F6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D50DF102-E9B3-42EA-AF26-8C708B008CBA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AF94D2B-873E-40D2-94AA-EEDFFD5FE49A}" type="slidenum">
              <a:t>6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86C4A954-F3CF-4CA5-93C4-A2FC2FA75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E785DDB2-FDBC-465F-9B25-983596BC35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96DAF102-BDA2-4D8B-AA5F-53C5D5D5781B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FE085F-DD1D-4920-BA8C-279AAB182CB1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28EC96F4-BA45-4F62-A839-F3A7F85FE2A1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4E66214-95A0-47DC-8866-B799B34F6ADF}" type="slidenum">
              <a:t>7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35A997D7-3C60-4953-A90D-01B264AA7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4D5168E5-F070-4263-8FEB-9990A70CD9A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66AC5601-E9CF-472E-B932-1891F5163FF9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ECAB0FD-A45A-4A17-A228-6786973422E3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CA7A6723-0F98-488E-9070-6467C29CC331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2FE5725-1685-4DC2-A35F-0B3FA2FF10EF}" type="slidenum">
              <a:t>9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F5B76244-39BE-4FAD-B64E-41EB6E900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B2D3BE05-90FF-4AC6-9196-1E84ED78CA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E0E1C2F7-264D-42E3-AAA8-98BCFE3F9B90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BFBEF7C-8CD5-421C-8254-BCFEC9615E3E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EA82D913-22EA-4FE3-B0CA-7C6453E2B366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90A6663-693D-4087-AD3A-850385D928CC}" type="slidenum">
              <a:t>10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4DBDC2AE-6C68-479C-90E7-94F1E14A8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7EE87C7C-5A86-42AE-B232-4F1923A4EDE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840CD163-FFD7-48B0-AB8E-046AD70CA0C7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3DFE1B2-31AD-49CA-A973-34FF191BF702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7A38CF0F-E3AD-4270-A1C5-1D898D76221E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9BE2780-BDDF-41B2-B1E1-A805FE51EEEB}" type="slidenum">
              <a:t>11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B3CB386F-8875-45C9-A419-DEB6BFBF5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CEA38063-E908-4EE5-8CE2-67DDDEA8371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DC91C560-E06E-40B1-93E1-21AF8538C95C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9162F02-B12D-4E7B-8D3B-425B0FEE0A09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8A9C40AA-1C8C-4C49-9FAA-099390155261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B65708A-E568-42FE-B53E-3F1FE635E6D9}" type="slidenum">
              <a:t>16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7070D2F7-0146-4053-A2F8-8E796AFB0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634B0AB6-9F25-4FF2-9DA4-6B8E9E1AB3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">
            <a:extLst>
              <a:ext uri="{FF2B5EF4-FFF2-40B4-BE49-F238E27FC236}">
                <a16:creationId xmlns:a16="http://schemas.microsoft.com/office/drawing/2014/main" xmlns="" id="{FDA10455-9B3D-4549-A91D-6BA1B99D1B0F}"/>
              </a:ext>
            </a:extLst>
          </p:cNvPr>
          <p:cNvSpPr txBox="1"/>
          <p:nvPr/>
        </p:nvSpPr>
        <p:spPr>
          <a:xfrm>
            <a:off x="3884755" y="0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D76134B-6994-489F-A929-90F2425EC5E2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Segoe UI" pitchFamily="2"/>
                <a:cs typeface="Tahoma" pitchFamily="2"/>
              </a:rPr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03.11.2020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xmlns="" id="{45E109E7-7FA3-43B0-9655-FEC72CBFADA5}"/>
              </a:ext>
            </a:extLst>
          </p:cNvPr>
          <p:cNvSpPr txBox="1"/>
          <p:nvPr/>
        </p:nvSpPr>
        <p:spPr>
          <a:xfrm>
            <a:off x="3884755" y="8685364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847A82F-8A80-4E52-BE25-0E0E9689067B}" type="slidenum">
              <a:t>17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orbel"/>
              <a:ea typeface="Segoe UI" pitchFamily="2"/>
              <a:cs typeface="Tahoma" pitchFamily="2"/>
            </a:endParaRPr>
          </a:p>
        </p:txBody>
      </p:sp>
      <p:sp>
        <p:nvSpPr>
          <p:cNvPr id="4" name="Folienbildplatzhalter 1">
            <a:extLst>
              <a:ext uri="{FF2B5EF4-FFF2-40B4-BE49-F238E27FC236}">
                <a16:creationId xmlns:a16="http://schemas.microsoft.com/office/drawing/2014/main" xmlns="" id="{7DD7F8DD-161E-40C5-8ED9-CE97056272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solidFill>
            <a:srgbClr val="4472C4"/>
          </a:solidFill>
          <a:ln w="12600" cap="flat">
            <a:solidFill>
              <a:srgbClr val="2F528F"/>
            </a:solidFill>
            <a:prstDash val="solid"/>
            <a:miter/>
          </a:ln>
        </p:spPr>
      </p:sp>
      <p:sp>
        <p:nvSpPr>
          <p:cNvPr id="5" name="Notizenplatzhalter 2">
            <a:extLst>
              <a:ext uri="{FF2B5EF4-FFF2-40B4-BE49-F238E27FC236}">
                <a16:creationId xmlns:a16="http://schemas.microsoft.com/office/drawing/2014/main" xmlns="" id="{08D0B120-384C-4F5A-80F7-F1169BCFCD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5353FD-6827-49E7-A2B6-21C1EC22AB7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4035" y="685800"/>
            <a:ext cx="7998915" cy="2971800"/>
          </a:xfrm>
        </p:spPr>
        <p:txBody>
          <a:bodyPr anchor="b"/>
          <a:lstStyle>
            <a:lvl1pPr>
              <a:defRPr sz="4799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147E79A-1FC3-4808-B726-C5D76A44652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84035" y="3843872"/>
            <a:ext cx="6399135" cy="1947333"/>
          </a:xfrm>
        </p:spPr>
        <p:txBody>
          <a:bodyPr anchor="t"/>
          <a:lstStyle>
            <a:lvl1pPr marL="0" indent="0">
              <a:buNone/>
              <a:defRPr sz="2099"/>
            </a:lvl1pPr>
          </a:lstStyle>
          <a:p>
            <a:pPr lvl="0"/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3DF69F-6C2A-4C4F-B18A-82A7FA57958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061855-6BE3-4384-8297-6FB66D697BC4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A276FE-FB12-4C35-B02D-87CAEA8B1A4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831DD7-DD6B-46BE-A373-97FB5E8E9D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3EACF6-AB90-4340-9BB4-BCE765CFE30B}" type="slidenum">
              <a:t>‹Nr.›</a:t>
            </a:fld>
            <a:endParaRPr lang="de-DE"/>
          </a:p>
        </p:txBody>
      </p:sp>
      <p:cxnSp>
        <p:nvCxnSpPr>
          <p:cNvPr id="7" name="Straight Connector 15">
            <a:extLst>
              <a:ext uri="{FF2B5EF4-FFF2-40B4-BE49-F238E27FC236}">
                <a16:creationId xmlns:a16="http://schemas.microsoft.com/office/drawing/2014/main" xmlns="" id="{07373437-520E-4241-A540-5D9F6928DA3C}"/>
              </a:ext>
            </a:extLst>
          </p:cNvPr>
          <p:cNvCxnSpPr/>
          <p:nvPr/>
        </p:nvCxnSpPr>
        <p:spPr>
          <a:xfrm flipH="1">
            <a:off x="8225869" y="8467"/>
            <a:ext cx="3809006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8" name="Straight Connector 16">
            <a:extLst>
              <a:ext uri="{FF2B5EF4-FFF2-40B4-BE49-F238E27FC236}">
                <a16:creationId xmlns:a16="http://schemas.microsoft.com/office/drawing/2014/main" xmlns="" id="{63039494-3DD6-4419-8A6F-7DD8B1A22EEF}"/>
              </a:ext>
            </a:extLst>
          </p:cNvPr>
          <p:cNvCxnSpPr/>
          <p:nvPr/>
        </p:nvCxnSpPr>
        <p:spPr>
          <a:xfrm flipH="1">
            <a:off x="6106582" y="91549"/>
            <a:ext cx="6079069" cy="6080651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9" name="Straight Connector 18">
            <a:extLst>
              <a:ext uri="{FF2B5EF4-FFF2-40B4-BE49-F238E27FC236}">
                <a16:creationId xmlns:a16="http://schemas.microsoft.com/office/drawing/2014/main" xmlns="" id="{222632B7-783D-4F35-B70E-35692DE7F90A}"/>
              </a:ext>
            </a:extLst>
          </p:cNvPr>
          <p:cNvCxnSpPr/>
          <p:nvPr/>
        </p:nvCxnSpPr>
        <p:spPr>
          <a:xfrm flipH="1">
            <a:off x="7233937" y="228600"/>
            <a:ext cx="4951714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xmlns="" id="{AA056FE3-A81D-4D65-BE65-FBAA8574A16F}"/>
              </a:ext>
            </a:extLst>
          </p:cNvPr>
          <p:cNvCxnSpPr/>
          <p:nvPr/>
        </p:nvCxnSpPr>
        <p:spPr>
          <a:xfrm flipH="1">
            <a:off x="7333926" y="32278"/>
            <a:ext cx="485172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11" name="Straight Connector 22">
            <a:extLst>
              <a:ext uri="{FF2B5EF4-FFF2-40B4-BE49-F238E27FC236}">
                <a16:creationId xmlns:a16="http://schemas.microsoft.com/office/drawing/2014/main" xmlns="" id="{ADAAA6F5-DC29-4C66-823F-0291D3BE1992}"/>
              </a:ext>
            </a:extLst>
          </p:cNvPr>
          <p:cNvCxnSpPr/>
          <p:nvPr/>
        </p:nvCxnSpPr>
        <p:spPr>
          <a:xfrm flipH="1">
            <a:off x="7843384" y="609603"/>
            <a:ext cx="4342267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6290365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2543F6-2FF4-4C18-A9A7-A8EEF705F7B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516AD5-16F1-45E1-8690-274CB002B5D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B5B6DB-9499-4020-AFDF-C5EFFD83E3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5289C3-A3BB-4AB2-8ECD-509B2033E061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BB048FC-858C-46DC-A1DE-EB59DC0E94E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97E9EC-AF5C-42E5-9785-1498305410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799281-F78E-46BB-AD2E-2A611A1BF86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1368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2CD29A-CDEF-4D36-A5F8-D1C4963010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35" y="2006595"/>
            <a:ext cx="8532174" cy="2281601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917ED8-C4A4-4374-B58A-F0F3FAFD2B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35" y="4495803"/>
            <a:ext cx="8532174" cy="1498601"/>
          </a:xfrm>
        </p:spPr>
        <p:txBody>
          <a:bodyPr anchor="t"/>
          <a:lstStyle>
            <a:lvl1pPr marL="0" indent="0">
              <a:spcBef>
                <a:spcPts val="400"/>
              </a:spcBef>
              <a:buNone/>
              <a:defRPr sz="1799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EB1EA1-2BF9-43F8-84C8-DA2C69F22EC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E88D44-EC5F-4DF9-9EE4-0D7DE97FB9B7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08A946-E6F1-4FEE-B46F-5B3CF503FA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52211B-748A-4CB3-BD25-79EF628523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34C7D4-64C4-41E5-90BE-2D25D0751E0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2859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E8E3C7-07AF-4FEC-8972-DE5688564AE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EEDCF9-673F-43A3-BE35-4B31C3DBA21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4035" y="685800"/>
            <a:ext cx="4936370" cy="36152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B1BE369-6F2F-418A-BFAA-BFC72EB977A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806622" y="685800"/>
            <a:ext cx="4933197" cy="36152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8A941FC-A626-4323-AE11-47926AC06E5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76BC7CC-6B5F-4651-96F2-361DA8BE71E4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B65ECCF-390B-45FD-A898-31DFB914F4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D6A212A-E68D-4433-A743-5583382964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F58C03-63C4-4027-A269-70F08530DDF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924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F5B2A7-5F54-4AE5-9299-2B2069E379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17E55B6-A3D8-4DB6-A814-780E0D6C95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71824" y="685800"/>
            <a:ext cx="4648571" cy="576264"/>
          </a:xfrm>
        </p:spPr>
        <p:txBody>
          <a:bodyPr anchor="b">
            <a:noAutofit/>
          </a:bodyPr>
          <a:lstStyle>
            <a:lvl1pPr marL="0" indent="0">
              <a:spcBef>
                <a:spcPts val="700"/>
              </a:spcBef>
              <a:buNone/>
              <a:defRPr sz="2799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EFE1451-E035-414D-92A0-D9E59615689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84035" y="1270531"/>
            <a:ext cx="4936370" cy="3030541"/>
          </a:xfrm>
        </p:spPr>
        <p:txBody>
          <a:bodyPr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4763250-F4AC-4479-A39D-19E5A1A28D51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077486" y="685800"/>
            <a:ext cx="4663915" cy="576264"/>
          </a:xfrm>
        </p:spPr>
        <p:txBody>
          <a:bodyPr anchor="b">
            <a:noAutofit/>
          </a:bodyPr>
          <a:lstStyle>
            <a:lvl1pPr marL="0" indent="0">
              <a:spcBef>
                <a:spcPts val="700"/>
              </a:spcBef>
              <a:buNone/>
              <a:defRPr sz="2799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FEFE28-6199-43FF-BC0D-497044DEE50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805031" y="1262064"/>
            <a:ext cx="4927902" cy="3030541"/>
          </a:xfrm>
        </p:spPr>
        <p:txBody>
          <a:bodyPr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2EA7B3A-7F38-41E0-ABDA-91FEC2B42B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A19408-7DEE-433A-A721-6D480BC19A52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2358AB7-217E-4180-B829-FFA25C978E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D841744-8107-4836-8B86-ADA6584582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A67120-34D1-4EAE-A102-57D088BBCA1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5491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0B5D80-BB25-4C15-ADE6-AB87D64271F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78E933A-28C1-44AC-85E5-453B0D1CD2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5E3F8A-CA5F-4F15-BE96-1E27885D7224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E154192-C639-496B-BF24-AB32A5C4DE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7CC1336-C2B8-469E-A7B4-74A1A18F35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F9DF2F-4DF3-47A5-9BD6-176691CEC5B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0336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271B71F-0852-4636-BDF9-53AE040E0C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3D9C76-68A5-4A8F-85B2-08BC705168ED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589B50B-E5CB-4B23-BBC2-74D002403F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CE73AA-CFBD-4BFF-AF7B-EE79D4627C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3EC54E-3F7E-4A6D-8766-FF14447C753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8164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DC4706-6174-46BC-AB06-F29F64F040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83171" y="685800"/>
            <a:ext cx="3656649" cy="1371600"/>
          </a:xfrm>
        </p:spPr>
        <p:txBody>
          <a:bodyPr anchor="b"/>
          <a:lstStyle>
            <a:lvl1pPr>
              <a:defRPr sz="2399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74348C-E599-4392-8398-31F9EF7E62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4035" y="685800"/>
            <a:ext cx="5942054" cy="53086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A125474-B77E-4853-9CE8-183ED658010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083171" y="2209803"/>
            <a:ext cx="3656649" cy="2091269"/>
          </a:xfrm>
        </p:spPr>
        <p:txBody>
          <a:bodyPr anchor="t"/>
          <a:lstStyle>
            <a:lvl1pPr marL="0" indent="0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FEAF36-261A-4D34-AA13-82C2E550BD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2770EC-D5F8-42E4-B72E-DDFD0FBAF1E7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DA161A-9FF7-4CC3-8621-9D883A422A8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82FDD0E-766B-471E-87F8-6CC96DD03F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D01452-1651-457B-AD21-88B72E635FA6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60541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D7306D-2F51-4608-A1F4-BBE3DEFDC8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1577" y="1447796"/>
            <a:ext cx="6018233" cy="1143000"/>
          </a:xfrm>
        </p:spPr>
        <p:txBody>
          <a:bodyPr anchor="b"/>
          <a:lstStyle>
            <a:lvl1pPr>
              <a:defRPr sz="2799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9CB24DB-DA2C-4E18-A0E9-B33B0787E4D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988749" y="914400"/>
            <a:ext cx="3280117" cy="4572000"/>
          </a:xfrm>
          <a:ln w="15873">
            <a:solidFill>
              <a:srgbClr val="FFFFFF">
                <a:alpha val="40000"/>
              </a:srgbClr>
            </a:solidFill>
            <a:prstDash val="solid"/>
          </a:ln>
        </p:spPr>
        <p:txBody>
          <a:bodyPr anchor="t"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9FA1438-D1D4-414C-B0F1-67295B12ACA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721577" y="2777069"/>
            <a:ext cx="6019824" cy="2048932"/>
          </a:xfrm>
        </p:spPr>
        <p:txBody>
          <a:bodyPr anchor="t"/>
          <a:lstStyle>
            <a:lvl1pPr marL="0" indent="0">
              <a:spcBef>
                <a:spcPts val="400"/>
              </a:spcBef>
              <a:buNone/>
              <a:defRPr sz="1799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99355E-35AC-4F4F-9903-F11BBA30112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EC8E63-3425-4512-A181-ADFE09499776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5F02658-4A37-4981-9D8D-E34A584293E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8D98877-3492-4464-B195-B5547576B9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C3824B-2404-41C4-AD72-63419C122BB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4714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28AD2C-7430-45A6-9C73-C174ABD8818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5CB6C5C-374E-4292-8D13-9261D5A17D0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5617" y="533396"/>
            <a:ext cx="10815998" cy="3124203"/>
          </a:xfrm>
          <a:ln w="15873">
            <a:solidFill>
              <a:srgbClr val="FFFFFF">
                <a:alpha val="40000"/>
              </a:srgbClr>
            </a:solidFill>
            <a:prstDash val="solid"/>
          </a:ln>
        </p:spPr>
        <p:txBody>
          <a:bodyPr anchor="t"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xmlns="" id="{E456F4B2-865B-48F9-B6B0-A930F1643E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14162" y="3843863"/>
            <a:ext cx="8302047" cy="457200"/>
          </a:xfrm>
        </p:spPr>
        <p:txBody>
          <a:bodyPr anchor="t"/>
          <a:lstStyle>
            <a:lvl1pPr marL="0" indent="0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xmlns="" id="{5C6FE16F-EAF9-426A-A08B-1112E98F990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8101A0-3081-4DAD-AD82-2DE869D7C57D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xmlns="" id="{0C6C739C-97D0-4282-9995-8A11F9C4F0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xmlns="" id="{2B26E735-2E17-424B-97C4-997B09CD64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1AA280-E752-4571-AC22-B2BB36DD5C7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62943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8B6488-E608-4204-9775-AA52D9305A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35" y="685800"/>
            <a:ext cx="10055784" cy="2743200"/>
          </a:xfrm>
        </p:spPr>
        <p:txBody>
          <a:bodyPr/>
          <a:lstStyle>
            <a:lvl1pPr>
              <a:defRPr sz="3199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500528-6E0F-4876-91AD-53EA7367DD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035" y="4114800"/>
            <a:ext cx="8533766" cy="18796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1EAED5-1096-447D-A4AB-3CD4905377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D128F2-B66E-4CFB-B85E-583ABDEFE2E7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BAB587-19D8-45DF-9EA3-2B1820777FE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12E19C-325F-40F9-B8A9-3CFFE77FE5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5C9342-2820-425C-A941-619AD28820E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12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655B4B-F2C8-4446-9395-77A480EE19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1116" y="685800"/>
            <a:ext cx="9141622" cy="2743200"/>
          </a:xfrm>
        </p:spPr>
        <p:txBody>
          <a:bodyPr/>
          <a:lstStyle>
            <a:lvl1pPr>
              <a:defRPr sz="3199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F36CBCC6-7016-4992-AACE-D074297770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5830" y="3429000"/>
            <a:ext cx="8532174" cy="3810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2D5D79A4-253D-4A00-A68B-3FCBAA265E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035" y="4301072"/>
            <a:ext cx="8532174" cy="16848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810FDF06-A922-4062-94CC-29084AF46B0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9478D2-89C9-4180-BACF-3941EBA6A828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E7264DCB-3717-4295-A5FC-D99176A913E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CDD8D79-7D2F-4915-94A1-74EB01262B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24D50C-07D4-45B5-8B30-BB4F673651C1}" type="slidenum">
              <a:t>‹Nr.›</a:t>
            </a:fld>
            <a:endParaRPr lang="de-DE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xmlns="" id="{0018C864-F15C-4C37-9C18-8E1E8BFB3415}"/>
              </a:ext>
            </a:extLst>
          </p:cNvPr>
          <p:cNvSpPr txBox="1"/>
          <p:nvPr/>
        </p:nvSpPr>
        <p:spPr>
          <a:xfrm>
            <a:off x="531677" y="812224"/>
            <a:ext cx="609438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998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rPr>
              <a:t>“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xmlns="" id="{84907D5F-EE71-4E1C-A8D6-ABE508FD82CC}"/>
              </a:ext>
            </a:extLst>
          </p:cNvPr>
          <p:cNvSpPr txBox="1"/>
          <p:nvPr/>
        </p:nvSpPr>
        <p:spPr>
          <a:xfrm>
            <a:off x="10282729" y="2768602"/>
            <a:ext cx="609438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ctr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998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09762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A925B9-16E4-4595-96DD-830F410323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35" y="3429000"/>
            <a:ext cx="8532174" cy="1697400"/>
          </a:xfrm>
        </p:spPr>
        <p:txBody>
          <a:bodyPr anchor="b"/>
          <a:lstStyle>
            <a:lvl1pPr>
              <a:defRPr sz="3199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C0DCB4-28C5-4479-9D55-216AF778B23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035" y="5132984"/>
            <a:ext cx="8533766" cy="860395"/>
          </a:xfrm>
        </p:spPr>
        <p:txBody>
          <a:bodyPr anchor="t"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9CAC1A-6FAD-4799-AE3B-CB13132A5BA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17A021-4972-4533-95A5-533FD455E259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B84BB2-6B84-4DE0-8268-E94E6108D59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DBBEF6-71AE-4EDF-851B-8D4814CCA1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1A82E1-9C6B-47C8-9DB7-FC0175F395A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539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3EC3C7-AD5D-40F9-B38F-4F50505F6F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1116" y="685800"/>
            <a:ext cx="9141622" cy="2743200"/>
          </a:xfrm>
        </p:spPr>
        <p:txBody>
          <a:bodyPr/>
          <a:lstStyle>
            <a:lvl1pPr>
              <a:defRPr sz="3199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B554FCE9-AAE6-4C3D-889C-6B5C9807E8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035" y="3928536"/>
            <a:ext cx="8532174" cy="1049868"/>
          </a:xfrm>
        </p:spPr>
        <p:txBody>
          <a:bodyPr anchor="b"/>
          <a:lstStyle>
            <a:lvl1pPr marL="0">
              <a:spcBef>
                <a:spcPts val="0"/>
              </a:spcBef>
              <a:buNone/>
              <a:defRPr sz="2399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0DC46BB9-F11D-45EA-8685-24EB8433891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035" y="4978395"/>
            <a:ext cx="8532174" cy="1015998"/>
          </a:xfrm>
        </p:spPr>
        <p:txBody>
          <a:bodyPr anchor="t"/>
          <a:lstStyle>
            <a:lvl1pPr marL="0" indent="0">
              <a:spcBef>
                <a:spcPts val="400"/>
              </a:spcBef>
              <a:buNone/>
              <a:defRPr sz="1799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8C682F22-8DD4-44F8-A084-FB37B8C660E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3A3B2E-6E20-4CCB-B61F-D3160DB66FEF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B96C6D3F-66B9-4C6E-97AE-D2CB8B6752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A699F3AC-915D-40AC-ADA5-49EDCE0822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26CCBA-1F10-4ACD-AB33-E7F4A67039D3}" type="slidenum">
              <a:t>‹Nr.›</a:t>
            </a:fld>
            <a:endParaRPr lang="de-DE"/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F44D6AA1-B3C8-402A-A250-00643AE3577C}"/>
              </a:ext>
            </a:extLst>
          </p:cNvPr>
          <p:cNvSpPr txBox="1"/>
          <p:nvPr/>
        </p:nvSpPr>
        <p:spPr>
          <a:xfrm>
            <a:off x="531677" y="812224"/>
            <a:ext cx="609438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998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rPr>
              <a:t>“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xmlns="" id="{8301A406-C87D-4355-A629-11FA3CB5DA52}"/>
              </a:ext>
            </a:extLst>
          </p:cNvPr>
          <p:cNvSpPr txBox="1"/>
          <p:nvPr/>
        </p:nvSpPr>
        <p:spPr>
          <a:xfrm>
            <a:off x="10282729" y="2768602"/>
            <a:ext cx="609438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ctr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998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56498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FD7F18-D152-41E2-B637-6203963B4F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35" y="685800"/>
            <a:ext cx="10055784" cy="2743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0D204DB1-B87A-47D7-9BC0-EBF5B4CE82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035" y="3928536"/>
            <a:ext cx="8532174" cy="838203"/>
          </a:xfrm>
        </p:spPr>
        <p:txBody>
          <a:bodyPr anchor="b"/>
          <a:lstStyle>
            <a:lvl1pPr marL="0">
              <a:spcBef>
                <a:spcPts val="0"/>
              </a:spcBef>
              <a:buNone/>
              <a:defRPr sz="2399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6ECC8E9F-F3C3-40B6-B340-7B1751ABA1E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4035" y="4766730"/>
            <a:ext cx="8532174" cy="1227664"/>
          </a:xfrm>
        </p:spPr>
        <p:txBody>
          <a:bodyPr anchor="t"/>
          <a:lstStyle>
            <a:lvl1pPr marL="0" indent="0">
              <a:spcBef>
                <a:spcPts val="400"/>
              </a:spcBef>
              <a:buNone/>
              <a:defRPr sz="1799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DE394758-7806-4A57-87E4-42AC9037383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A4E3FE0-CFFE-449C-B709-59DD2CADB5D6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518AA81E-D0FD-4F6B-9505-A77E2722E98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6E3B7354-D908-4EDE-BA6D-3F05AF5334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404659-FB18-4201-ACDB-B2929835614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9719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66A091-D92B-415E-98FD-CFE8357D88E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E3276E-D901-4C04-B674-88D1925B95A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74E5C0-8B1C-409E-A9AE-E9F77DBA41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614E63-52CA-4734-A749-FB031753FB44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1B6724-3CED-41D1-9C53-6EC00676CB5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5E950D-823B-4E5D-9F72-AA7F349E7B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60A9A6-2B2B-4F1B-9245-AE75437223A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68590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1443DB2-F9BF-4B9B-9DB2-FD20299EB9D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682950" y="685800"/>
            <a:ext cx="2056860" cy="457200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9BDDE8-2E45-4637-A7B5-95E7DC54CF4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85617" y="685800"/>
            <a:ext cx="7821164" cy="5308604"/>
          </a:xfrm>
        </p:spPr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A7FEB1-9551-4924-905B-F8285817360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EA49B5-1908-40CD-B35B-576AC6BA6C27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79D0425-A3AE-4D3B-BA42-8F181E46598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68F8AD-E999-4168-874F-AE5942C25F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3BC560-8B07-4512-99F1-5AE61F56DAD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5530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A88BE43-0194-4D09-9AF2-AED280085D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65239" y="1828800"/>
            <a:ext cx="8229600" cy="2895475"/>
          </a:xfrm>
        </p:spPr>
        <p:txBody>
          <a:bodyPr/>
          <a:lstStyle>
            <a:lvl1pPr>
              <a:lnSpc>
                <a:spcPct val="80000"/>
              </a:lnSpc>
              <a:defRPr sz="66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EA7934FC-C0C7-4FFC-BC60-BBBEF967549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65239" y="4800600"/>
            <a:ext cx="8229600" cy="1219315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 cap="all" spc="201">
                <a:solidFill>
                  <a:srgbClr val="56C5FF"/>
                </a:solidFill>
              </a:defRPr>
            </a:lvl1pPr>
          </a:lstStyle>
          <a:p>
            <a:pPr lvl="0"/>
            <a:r>
              <a:rPr lang="de-DE"/>
              <a:t>Master-Untertitelformat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6B7349CE-1DE9-4CF9-ADFB-ED58B78C80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118" y="1604515"/>
            <a:ext cx="10969563" cy="3977283"/>
          </a:xfrm>
        </p:spPr>
        <p:txBody>
          <a:bodyPr lIns="0" tIns="0" rIns="0" bIns="0"/>
          <a:lstStyle>
            <a:lvl1pPr hangingPunct="0">
              <a:spcBef>
                <a:spcPts val="1415"/>
              </a:spcBef>
              <a:defRPr sz="3200">
                <a:latin typeface="Liberation Sans" pitchFamily="18"/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95598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B403B2A-A780-423A-A2B8-8247A5C3D4F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1BABBA7-89A4-4CD5-A9FB-D5683F7635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2439" y="1905115"/>
            <a:ext cx="9134279" cy="4114800"/>
          </a:xfrm>
        </p:spPr>
        <p:txBody>
          <a:bodyPr anchor="t"/>
          <a:lstStyle>
            <a:lvl1pPr marL="223918" indent="-223918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  <a:defRPr sz="2400"/>
            </a:lvl1pPr>
          </a:lstStyle>
          <a:p>
            <a:pPr lvl="0"/>
            <a:r>
              <a:rPr lang="de-DE"/>
              <a:t>Textmasterformate bearbeiten</a:t>
            </a:r>
            <a:br>
              <a:rPr lang="de-DE"/>
            </a:br>
            <a:r>
              <a:rPr lang="de-DE"/>
              <a:t>Zweite Ebene</a:t>
            </a:r>
            <a:br>
              <a:rPr lang="de-DE"/>
            </a:br>
            <a:r>
              <a:rPr lang="de-DE"/>
              <a:t>Dritte Ebene</a:t>
            </a:r>
            <a:br>
              <a:rPr lang="de-DE"/>
            </a:br>
            <a:r>
              <a:rPr lang="de-DE"/>
              <a:t>Vierte Ebene</a:t>
            </a:r>
            <a:br>
              <a:rPr lang="de-DE"/>
            </a:br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94BACFB-4990-4787-A069-2C9B397D6B6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819191-5544-4A65-B5E0-F4B2E003295B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04D20C3-393C-4D59-AEE8-931D69EB692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6032020-4CEF-4D65-9451-C78C687DD6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623CD5-C9D5-47DB-B9E8-4B1B122CC803}" type="slidenum">
              <a:t>‹Nr.›</a:t>
            </a:fld>
            <a:endParaRPr lang="de-DE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xmlns="" id="{DE200A61-B531-4285-BE1A-5DBEC425502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118" y="1604515"/>
            <a:ext cx="10969563" cy="3977283"/>
          </a:xfrm>
        </p:spPr>
        <p:txBody>
          <a:bodyPr lIns="0" tIns="0" rIns="0" bIns="0"/>
          <a:lstStyle>
            <a:lvl1pPr hangingPunct="0">
              <a:spcBef>
                <a:spcPts val="1415"/>
              </a:spcBef>
              <a:defRPr sz="3200">
                <a:latin typeface="Liberation Sans" pitchFamily="18"/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6669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4F50BCB-7FA1-499E-B527-113D55758B5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151A81DB-DD63-4BC1-9CA2-D7F9BE1FBED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E6C4D5-6FAD-4F17-8978-9AB56765160B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6BBFEE23-8972-4976-B414-B7EC3335D5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0A2A42E4-06E5-4CC9-A373-F8550716B3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793F30-CDFB-4791-8CE4-423A3D8F9367}" type="slidenum">
              <a:t>‹Nr.›</a:t>
            </a:fld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xmlns="" id="{C0D57064-0AAC-45CD-96D8-661BBAC1BC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118" y="1604515"/>
            <a:ext cx="10969563" cy="3977283"/>
          </a:xfrm>
        </p:spPr>
        <p:txBody>
          <a:bodyPr lIns="0" tIns="0" rIns="0" bIns="0"/>
          <a:lstStyle>
            <a:lvl1pPr hangingPunct="0">
              <a:spcBef>
                <a:spcPts val="1415"/>
              </a:spcBef>
              <a:defRPr sz="3200">
                <a:latin typeface="Liberation Sans" pitchFamily="18"/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8896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4D4EF"/>
            </a:gs>
            <a:gs pos="100000">
              <a:srgbClr val="06588E"/>
            </a:gs>
          </a:gsLst>
          <a:lin ang="612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xmlns="" id="{8C3EDA7C-1BC4-48DC-89A7-2F165342F0C9}"/>
              </a:ext>
            </a:extLst>
          </p:cNvPr>
          <p:cNvGrpSpPr/>
          <p:nvPr/>
        </p:nvGrpSpPr>
        <p:grpSpPr>
          <a:xfrm>
            <a:off x="9204569" y="2963332"/>
            <a:ext cx="2981082" cy="3208868"/>
            <a:chOff x="9204569" y="2963332"/>
            <a:chExt cx="2981082" cy="3208868"/>
          </a:xfrm>
        </p:grpSpPr>
        <p:cxnSp>
          <p:nvCxnSpPr>
            <p:cNvPr id="3" name="Straight Connector 7">
              <a:extLst>
                <a:ext uri="{FF2B5EF4-FFF2-40B4-BE49-F238E27FC236}">
                  <a16:creationId xmlns:a16="http://schemas.microsoft.com/office/drawing/2014/main" xmlns="" id="{7E8A1248-96AD-4307-8A6D-8C5123E72FEC}"/>
                </a:ext>
              </a:extLst>
            </p:cNvPr>
            <p:cNvCxnSpPr/>
            <p:nvPr/>
          </p:nvCxnSpPr>
          <p:spPr>
            <a:xfrm flipH="1">
              <a:off x="11273079" y="2963332"/>
              <a:ext cx="912572" cy="912809"/>
            </a:xfrm>
            <a:prstGeom prst="straightConnector1">
              <a:avLst/>
            </a:prstGeom>
            <a:noFill/>
            <a:ln w="9528" cap="rnd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4" name="Straight Connector 8">
              <a:extLst>
                <a:ext uri="{FF2B5EF4-FFF2-40B4-BE49-F238E27FC236}">
                  <a16:creationId xmlns:a16="http://schemas.microsoft.com/office/drawing/2014/main" xmlns="" id="{770C1B3F-E67D-45A1-9504-F173D1A17244}"/>
                </a:ext>
              </a:extLst>
            </p:cNvPr>
            <p:cNvCxnSpPr/>
            <p:nvPr/>
          </p:nvCxnSpPr>
          <p:spPr>
            <a:xfrm flipH="1">
              <a:off x="9204569" y="3190341"/>
              <a:ext cx="2981082" cy="2981859"/>
            </a:xfrm>
            <a:prstGeom prst="straightConnector1">
              <a:avLst/>
            </a:prstGeom>
            <a:noFill/>
            <a:ln w="9528" cap="rnd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5" name="Straight Connector 9">
              <a:extLst>
                <a:ext uri="{FF2B5EF4-FFF2-40B4-BE49-F238E27FC236}">
                  <a16:creationId xmlns:a16="http://schemas.microsoft.com/office/drawing/2014/main" xmlns="" id="{B2B9DB59-1E2A-401C-9AF9-1BDBDF6AFED0}"/>
                </a:ext>
              </a:extLst>
            </p:cNvPr>
            <p:cNvCxnSpPr/>
            <p:nvPr/>
          </p:nvCxnSpPr>
          <p:spPr>
            <a:xfrm flipH="1">
              <a:off x="10289615" y="3285064"/>
              <a:ext cx="1896036" cy="1896539"/>
            </a:xfrm>
            <a:prstGeom prst="straightConnector1">
              <a:avLst/>
            </a:prstGeom>
            <a:noFill/>
            <a:ln w="9528" cap="rnd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6" name="Straight Connector 10">
              <a:extLst>
                <a:ext uri="{FF2B5EF4-FFF2-40B4-BE49-F238E27FC236}">
                  <a16:creationId xmlns:a16="http://schemas.microsoft.com/office/drawing/2014/main" xmlns="" id="{2393BC5A-B98A-48B3-A989-07A41CA46330}"/>
                </a:ext>
              </a:extLst>
            </p:cNvPr>
            <p:cNvCxnSpPr/>
            <p:nvPr/>
          </p:nvCxnSpPr>
          <p:spPr>
            <a:xfrm flipH="1">
              <a:off x="10440381" y="3131079"/>
              <a:ext cx="1745270" cy="1745717"/>
            </a:xfrm>
            <a:prstGeom prst="straightConnector1">
              <a:avLst/>
            </a:prstGeom>
            <a:noFill/>
            <a:ln w="28575" cap="rnd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7" name="Straight Connector 11">
              <a:extLst>
                <a:ext uri="{FF2B5EF4-FFF2-40B4-BE49-F238E27FC236}">
                  <a16:creationId xmlns:a16="http://schemas.microsoft.com/office/drawing/2014/main" xmlns="" id="{CCFA3E37-B9C2-4F88-940D-8A59A78359EF}"/>
                </a:ext>
              </a:extLst>
            </p:cNvPr>
            <p:cNvCxnSpPr/>
            <p:nvPr/>
          </p:nvCxnSpPr>
          <p:spPr>
            <a:xfrm flipH="1">
              <a:off x="10915979" y="3683002"/>
              <a:ext cx="1269672" cy="1270001"/>
            </a:xfrm>
            <a:prstGeom prst="straightConnector1">
              <a:avLst/>
            </a:prstGeom>
            <a:noFill/>
            <a:ln w="28575" cap="rnd">
              <a:solidFill>
                <a:srgbClr val="FFFFFF"/>
              </a:solidFill>
              <a:prstDash val="solid"/>
              <a:miter/>
            </a:ln>
          </p:spPr>
        </p:cxnSp>
      </p:grpSp>
      <p:sp>
        <p:nvSpPr>
          <p:cNvPr id="8" name="Title Placeholder 1">
            <a:extLst>
              <a:ext uri="{FF2B5EF4-FFF2-40B4-BE49-F238E27FC236}">
                <a16:creationId xmlns:a16="http://schemas.microsoft.com/office/drawing/2014/main" xmlns="" id="{85523780-66CF-428A-AA60-371E9F976E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035" y="4487335"/>
            <a:ext cx="8532174" cy="15070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CD782C34-8B2E-4734-A6F4-6E0D2A52D7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4035" y="685800"/>
            <a:ext cx="8532174" cy="36152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81E5BC59-3ECE-4227-A4A0-8AFF80F7759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9901836" y="6172200"/>
            <a:ext cx="159977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000" b="0" i="0" u="none" strike="noStrike" kern="1200" cap="none" spc="0" baseline="0">
                <a:solidFill>
                  <a:srgbClr val="0A304A"/>
                </a:solidFill>
                <a:uFillTx/>
                <a:latin typeface="Century Gothic"/>
              </a:defRPr>
            </a:lvl1pPr>
          </a:lstStyle>
          <a:p>
            <a:pPr lvl="0"/>
            <a:fld id="{7F58B170-7065-46D3-9818-A8CF464B06A1}" type="datetime1">
              <a:rPr lang="de-DE"/>
              <a:pPr lvl="0"/>
              <a:t>03.11.2020</a:t>
            </a:fld>
            <a:endParaRPr lang="de-DE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3A36D732-079F-45D0-A2EB-5DB26E2C490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84035" y="6172200"/>
            <a:ext cx="7541834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000" b="0" i="0" u="none" strike="noStrike" kern="1200" cap="none" spc="0" baseline="0">
                <a:solidFill>
                  <a:srgbClr val="0A304A"/>
                </a:solidFill>
                <a:uFillTx/>
                <a:latin typeface="Century Gothic"/>
              </a:defRPr>
            </a:lvl1pPr>
          </a:lstStyle>
          <a:p>
            <a:pPr lvl="0"/>
            <a:endParaRPr lang="de-DE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AB462901-88E0-469C-AA9A-CD1D1F4A4AB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360499" y="5578480"/>
            <a:ext cx="1141948" cy="6699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3199" b="0" i="0" u="none" strike="noStrike" kern="1200" cap="none" spc="0" baseline="0">
                <a:solidFill>
                  <a:srgbClr val="0A304A"/>
                </a:solidFill>
                <a:uFillTx/>
                <a:latin typeface="Century Gothic"/>
              </a:defRPr>
            </a:lvl1pPr>
          </a:lstStyle>
          <a:p>
            <a:pPr lvl="0"/>
            <a:fld id="{2337190D-A690-4174-AEC1-F56BE86AF666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xStyles>
    <p:titleStyle>
      <a:lvl1pPr marL="0" marR="0" lvl="0" indent="0" algn="l" defTabSz="457062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3599" b="0" i="0" u="none" strike="noStrike" kern="1200" cap="all" spc="0" baseline="0">
          <a:solidFill>
            <a:srgbClr val="FFFFFF"/>
          </a:solidFill>
          <a:uFillTx/>
          <a:latin typeface="Century Gothic"/>
        </a:defRPr>
      </a:lvl1pPr>
    </p:titleStyle>
    <p:bodyStyle>
      <a:lvl1pPr marL="285667" marR="0" lvl="0" indent="-285667" algn="l" defTabSz="457062" rtl="0" fontAlgn="auto" hangingPunct="1">
        <a:lnSpc>
          <a:spcPct val="100000"/>
        </a:lnSpc>
        <a:spcBef>
          <a:spcPts val="500"/>
        </a:spcBef>
        <a:spcAft>
          <a:spcPts val="600"/>
        </a:spcAft>
        <a:buClr>
          <a:srgbClr val="FFFFFF"/>
        </a:buClr>
        <a:buSzPct val="80000"/>
        <a:buFont typeface="Wingdings 3" pitchFamily="18"/>
        <a:buChar char=""/>
        <a:tabLst/>
        <a:defRPr lang="de-DE" sz="1999" b="0" i="0" u="none" strike="noStrike" kern="1200" cap="none" spc="0" baseline="0">
          <a:solidFill>
            <a:srgbClr val="0F496F"/>
          </a:solidFill>
          <a:uFillTx/>
          <a:latin typeface="Century Gothic"/>
        </a:defRPr>
      </a:lvl1pPr>
      <a:lvl2pPr marL="742730" marR="0" lvl="1" indent="-285667" algn="l" defTabSz="457062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FFFFFF"/>
        </a:buClr>
        <a:buSzPct val="80000"/>
        <a:buFont typeface="Wingdings 3" pitchFamily="18"/>
        <a:buChar char=""/>
        <a:tabLst/>
        <a:defRPr lang="de-DE" sz="1799" b="0" i="0" u="none" strike="noStrike" kern="1200" cap="none" spc="0" baseline="0">
          <a:solidFill>
            <a:srgbClr val="0F496F"/>
          </a:solidFill>
          <a:uFillTx/>
          <a:latin typeface="Century Gothic"/>
        </a:defRPr>
      </a:lvl2pPr>
      <a:lvl3pPr marL="1199793" marR="0" lvl="2" indent="-285667" algn="l" defTabSz="457062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FFFFFF"/>
        </a:buClr>
        <a:buSzPct val="80000"/>
        <a:buFont typeface="Wingdings 3" pitchFamily="18"/>
        <a:buChar char=""/>
        <a:tabLst/>
        <a:defRPr lang="de-DE" sz="1600" b="0" i="0" u="none" strike="noStrike" kern="1200" cap="none" spc="0" baseline="0">
          <a:solidFill>
            <a:srgbClr val="0F496F"/>
          </a:solidFill>
          <a:uFillTx/>
          <a:latin typeface="Century Gothic"/>
        </a:defRPr>
      </a:lvl3pPr>
      <a:lvl4pPr marL="1542583" marR="0" lvl="3" indent="-171395" algn="l" defTabSz="457062" rtl="0" fontAlgn="auto" hangingPunct="1">
        <a:lnSpc>
          <a:spcPct val="100000"/>
        </a:lnSpc>
        <a:spcBef>
          <a:spcPts val="300"/>
        </a:spcBef>
        <a:spcAft>
          <a:spcPts val="600"/>
        </a:spcAft>
        <a:buClr>
          <a:srgbClr val="FFFFFF"/>
        </a:buClr>
        <a:buSzPct val="80000"/>
        <a:buFont typeface="Wingdings 3" pitchFamily="18"/>
        <a:buChar char=""/>
        <a:tabLst/>
        <a:defRPr lang="de-DE" sz="1400" b="0" i="0" u="none" strike="noStrike" kern="1200" cap="none" spc="0" baseline="0">
          <a:solidFill>
            <a:srgbClr val="0F496F"/>
          </a:solidFill>
          <a:uFillTx/>
          <a:latin typeface="Century Gothic"/>
        </a:defRPr>
      </a:lvl4pPr>
      <a:lvl5pPr marL="1999646" marR="0" lvl="4" indent="-171395" algn="l" defTabSz="457062" rtl="0" fontAlgn="auto" hangingPunct="1">
        <a:lnSpc>
          <a:spcPct val="100000"/>
        </a:lnSpc>
        <a:spcBef>
          <a:spcPts val="300"/>
        </a:spcBef>
        <a:spcAft>
          <a:spcPts val="600"/>
        </a:spcAft>
        <a:buClr>
          <a:srgbClr val="FFFFFF"/>
        </a:buClr>
        <a:buSzPct val="80000"/>
        <a:buFont typeface="Wingdings 3" pitchFamily="18"/>
        <a:buChar char=""/>
        <a:tabLst/>
        <a:defRPr lang="de-DE" sz="1400" b="0" i="0" u="none" strike="noStrike" kern="1200" cap="none" spc="0" baseline="0">
          <a:solidFill>
            <a:srgbClr val="0F496F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ugrevue.de/zivil/fliegendes-v-sieht-so-das-passagierflugzeug-der-zukunft-aus/" TargetMode="External"/><Relationship Id="rId2" Type="http://schemas.openxmlformats.org/officeDocument/2006/relationships/hyperlink" Target="https://www.flugrevue.de/zivil/flying-v-der-tu-delft-ein-v-das-fliegt/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de.wikipedia.org/wiki/Eviation_Alice" TargetMode="External"/><Relationship Id="rId5" Type="http://schemas.openxmlformats.org/officeDocument/2006/relationships/hyperlink" Target="https://de.wikipedia.org/wiki/Lange_Antares_20E" TargetMode="External"/><Relationship Id="rId4" Type="http://schemas.openxmlformats.org/officeDocument/2006/relationships/hyperlink" Target="https://de.wikipedia.org/wiki/Airbus_E-Fan#Nutzu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xmlns="" id="{B5C0664A-379E-4211-9B9C-E01680BB608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50990" y="831601"/>
            <a:ext cx="11441722" cy="2895475"/>
          </a:xfrm>
        </p:spPr>
        <p:txBody>
          <a:bodyPr>
            <a:noAutofit/>
          </a:bodyPr>
          <a:lstStyle/>
          <a:p>
            <a:pPr lvl="0"/>
            <a:r>
              <a:rPr lang="en-US" sz="7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/>
              </a:rPr>
              <a:t>Umweltfreundliche</a:t>
            </a:r>
            <a:r>
              <a:rPr lang="en-US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/>
              </a:rPr>
              <a:t> </a:t>
            </a:r>
            <a:br>
              <a:rPr lang="en-US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/>
              </a:rPr>
            </a:br>
            <a:r>
              <a:rPr lang="en-US" sz="7200" dirty="0">
                <a:solidFill>
                  <a:srgbClr val="FF0000"/>
                </a:solidFill>
                <a:latin typeface="Baskerville Old Face" pitchFamily="18"/>
              </a:rPr>
              <a:t/>
            </a:r>
            <a:br>
              <a:rPr lang="en-US" sz="7200" dirty="0">
                <a:solidFill>
                  <a:srgbClr val="FF0000"/>
                </a:solidFill>
                <a:latin typeface="Baskerville Old Face" pitchFamily="18"/>
              </a:rPr>
            </a:br>
            <a:r>
              <a:rPr lang="en-US" sz="7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/>
              </a:rPr>
              <a:t>Luftfahrttechnik</a:t>
            </a:r>
            <a:endParaRPr lang="en-US" sz="7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C9D856B1-6991-4836-B978-D1009764D4A9}"/>
              </a:ext>
            </a:extLst>
          </p:cNvPr>
          <p:cNvSpPr txBox="1"/>
          <p:nvPr/>
        </p:nvSpPr>
        <p:spPr>
          <a:xfrm>
            <a:off x="7968517" y="5556739"/>
            <a:ext cx="4220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Erstellt von Maximilian Fuchs 9f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A325F80-B7BB-4ED7-8558-7146D19F91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4339" y="-175846"/>
            <a:ext cx="8532174" cy="1331222"/>
          </a:xfrm>
        </p:spPr>
        <p:txBody>
          <a:bodyPr/>
          <a:lstStyle/>
          <a:p>
            <a:pPr lvl="0"/>
            <a:r>
              <a:rPr lang="de-DE" sz="5400" u="sng" dirty="0">
                <a:solidFill>
                  <a:srgbClr val="FF0000"/>
                </a:solidFill>
                <a:latin typeface="Baskerville Old Face" pitchFamily="18"/>
              </a:rPr>
              <a:t>Inhaltsverzeichnis: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83A76D1-5BD4-4DFB-ACF8-1C2E972AD9D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02391" y="2205356"/>
            <a:ext cx="11891942" cy="4114800"/>
          </a:xfrm>
        </p:spPr>
        <p:txBody>
          <a:bodyPr lIns="91440" tIns="45720" rIns="91440" bIns="45720">
            <a:noAutofit/>
          </a:bodyPr>
          <a:lstStyle/>
          <a:p>
            <a:pPr lvl="0" hangingPunct="1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4000" dirty="0">
                <a:solidFill>
                  <a:srgbClr val="FF0000"/>
                </a:solidFill>
                <a:latin typeface="Baskerville Old Face" pitchFamily="18"/>
              </a:rPr>
              <a:t>„The Flying-V“(mit Kerosin)</a:t>
            </a:r>
          </a:p>
          <a:p>
            <a:pPr lvl="0" hangingPunct="1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4000" dirty="0">
                <a:solidFill>
                  <a:srgbClr val="FF0000"/>
                </a:solidFill>
                <a:latin typeface="Baskerville Old Face" pitchFamily="18"/>
              </a:rPr>
              <a:t>Logistik mit dem </a:t>
            </a:r>
            <a:r>
              <a:rPr lang="de-DE" sz="4000" dirty="0" err="1">
                <a:solidFill>
                  <a:srgbClr val="FF0000"/>
                </a:solidFill>
                <a:latin typeface="Baskerville Old Face" pitchFamily="18"/>
              </a:rPr>
              <a:t>Airlander</a:t>
            </a:r>
            <a:r>
              <a:rPr lang="de-DE" sz="4000" dirty="0">
                <a:solidFill>
                  <a:srgbClr val="FF0000"/>
                </a:solidFill>
                <a:latin typeface="Baskerville Old Face" pitchFamily="18"/>
              </a:rPr>
              <a:t> (mit Diesel)</a:t>
            </a:r>
          </a:p>
          <a:p>
            <a:pPr lvl="0" hangingPunct="1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4000" dirty="0">
                <a:solidFill>
                  <a:srgbClr val="FF0000"/>
                </a:solidFill>
                <a:latin typeface="Baskerville Old Face" pitchFamily="18"/>
              </a:rPr>
              <a:t>E-Flugzeuge</a:t>
            </a:r>
          </a:p>
          <a:p>
            <a:pPr marL="0" lvl="0" indent="0" hangingPunct="1">
              <a:spcBef>
                <a:spcPts val="1800"/>
              </a:spcBef>
              <a:buClr>
                <a:srgbClr val="56C5FF"/>
              </a:buClr>
              <a:buSzPct val="100000"/>
              <a:buNone/>
            </a:pPr>
            <a:r>
              <a:rPr lang="de-DE" sz="4000" dirty="0">
                <a:solidFill>
                  <a:srgbClr val="FF0000"/>
                </a:solidFill>
                <a:latin typeface="Baskerville Old Face" pitchFamily="18"/>
              </a:rPr>
              <a:t>  -</a:t>
            </a:r>
            <a:r>
              <a:rPr lang="de-DE" dirty="0">
                <a:solidFill>
                  <a:srgbClr val="FF0000"/>
                </a:solidFill>
                <a:latin typeface="Baskerville Old Face" pitchFamily="18"/>
              </a:rPr>
              <a:t>Was ist das?</a:t>
            </a:r>
          </a:p>
          <a:p>
            <a:pPr marL="0" lvl="0" indent="0" hangingPunct="1">
              <a:spcBef>
                <a:spcPts val="1800"/>
              </a:spcBef>
              <a:buClr>
                <a:srgbClr val="56C5FF"/>
              </a:buClr>
              <a:buSzPct val="100000"/>
              <a:buNone/>
            </a:pPr>
            <a:r>
              <a:rPr lang="de-DE" sz="4000" dirty="0">
                <a:solidFill>
                  <a:srgbClr val="FF0000"/>
                </a:solidFill>
                <a:latin typeface="Baskerville Old Face" pitchFamily="18"/>
              </a:rPr>
              <a:t>  -</a:t>
            </a:r>
            <a:r>
              <a:rPr lang="de-DE" dirty="0">
                <a:solidFill>
                  <a:srgbClr val="FF0000"/>
                </a:solidFill>
                <a:latin typeface="Baskerville Old Face" pitchFamily="18"/>
              </a:rPr>
              <a:t>Airbus E-Fan</a:t>
            </a:r>
          </a:p>
          <a:p>
            <a:pPr marL="0" lvl="0" indent="0" hangingPunct="1">
              <a:spcBef>
                <a:spcPts val="1800"/>
              </a:spcBef>
              <a:buClr>
                <a:srgbClr val="56C5FF"/>
              </a:buClr>
              <a:buSzPct val="100000"/>
              <a:buNone/>
            </a:pPr>
            <a:r>
              <a:rPr lang="de-DE" dirty="0">
                <a:solidFill>
                  <a:srgbClr val="FF0000"/>
                </a:solidFill>
                <a:latin typeface="Baskerville Old Face" pitchFamily="18"/>
              </a:rPr>
              <a:t>   -</a:t>
            </a:r>
            <a:r>
              <a:rPr lang="de-DE" dirty="0" err="1">
                <a:solidFill>
                  <a:srgbClr val="FF0000"/>
                </a:solidFill>
                <a:latin typeface="Baskerville Old Face" pitchFamily="18"/>
              </a:rPr>
              <a:t>Eviation</a:t>
            </a:r>
            <a:r>
              <a:rPr lang="de-DE" dirty="0">
                <a:solidFill>
                  <a:srgbClr val="FF0000"/>
                </a:solidFill>
                <a:latin typeface="Baskerville Old Face" pitchFamily="18"/>
              </a:rPr>
              <a:t> Alice</a:t>
            </a:r>
          </a:p>
          <a:p>
            <a:pPr lvl="0" hangingPunct="1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4000" dirty="0">
                <a:solidFill>
                  <a:srgbClr val="FF0000"/>
                </a:solidFill>
                <a:latin typeface="Baskerville Old Face" pitchFamily="18"/>
              </a:rPr>
              <a:t>Antares(Wasserstoffflugzeug)</a:t>
            </a:r>
          </a:p>
          <a:p>
            <a:pPr lvl="0" hangingPunct="1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endParaRPr lang="de-DE" sz="4000" dirty="0">
              <a:solidFill>
                <a:srgbClr val="FF0000"/>
              </a:solidFill>
              <a:latin typeface="Baskerville Old Face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xmlns="" id="{E3DDB9C6-6B2A-4501-A874-2BBFCF2B1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878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11E2E062-EEBC-417C-B5AF-B5C4CCEF5B0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sz="6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/>
              </a:rPr>
              <a:t>„The Flying-V“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>
            <a:extLst>
              <a:ext uri="{FF2B5EF4-FFF2-40B4-BE49-F238E27FC236}">
                <a16:creationId xmlns:a16="http://schemas.microsoft.com/office/drawing/2014/main" xmlns="" id="{9A79E57A-B40D-4E31-8D80-7D6A6224C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7077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F520B873-29A7-4369-9A55-361950CE12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2556" y="93963"/>
            <a:ext cx="9144000" cy="1371600"/>
          </a:xfrm>
        </p:spPr>
        <p:txBody>
          <a:bodyPr/>
          <a:lstStyle/>
          <a:p>
            <a:pPr lvl="0"/>
            <a:r>
              <a:rPr lang="de-DE" sz="4800" u="sng" dirty="0">
                <a:solidFill>
                  <a:srgbClr val="FF0000"/>
                </a:solidFill>
                <a:latin typeface="Baskerville Old Face" pitchFamily="18"/>
              </a:rPr>
              <a:t>„</a:t>
            </a:r>
            <a:r>
              <a:rPr lang="de-DE" sz="4800" u="sng" dirty="0" err="1">
                <a:solidFill>
                  <a:srgbClr val="FF0000"/>
                </a:solidFill>
                <a:latin typeface="Baskerville Old Face" pitchFamily="18"/>
              </a:rPr>
              <a:t>the</a:t>
            </a:r>
            <a:r>
              <a:rPr lang="de-DE" sz="4800" u="sng" dirty="0">
                <a:solidFill>
                  <a:srgbClr val="FF0000"/>
                </a:solidFill>
                <a:latin typeface="Baskerville Old Face" pitchFamily="18"/>
              </a:rPr>
              <a:t> Flying-V 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xmlns="" id="{916ACC16-8416-44CC-81A1-BD024531362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2439" y="1472472"/>
            <a:ext cx="9134279" cy="4809680"/>
          </a:xfrm>
        </p:spPr>
        <p:txBody>
          <a:bodyPr lIns="91440" tIns="45720" rIns="91440" bIns="45720">
            <a:normAutofit fontScale="25000" lnSpcReduction="20000"/>
          </a:bodyPr>
          <a:lstStyle/>
          <a:p>
            <a:pPr marL="0" lvl="0" indent="0" hangingPunct="1">
              <a:lnSpc>
                <a:spcPct val="80000"/>
              </a:lnSpc>
              <a:spcBef>
                <a:spcPts val="1800"/>
              </a:spcBef>
              <a:buNone/>
            </a:pPr>
            <a:r>
              <a:rPr lang="de-DE" sz="1500" b="1" dirty="0">
                <a:solidFill>
                  <a:srgbClr val="00B050"/>
                </a:solidFill>
                <a:latin typeface="Baskerville Old Face" pitchFamily="18"/>
              </a:rPr>
              <a:t> 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Verringerter Luftwiderstand aufgrund der </a:t>
            </a:r>
            <a:r>
              <a:rPr lang="de-DE" sz="12800" b="1" dirty="0" smtClean="0">
                <a:solidFill>
                  <a:srgbClr val="FF0000"/>
                </a:solidFill>
                <a:latin typeface="Baskerville Old Face" pitchFamily="18"/>
              </a:rPr>
              <a:t>V-Form</a:t>
            </a:r>
          </a:p>
          <a:p>
            <a:pPr marL="0" lvl="0" indent="0" hangingPunct="1">
              <a:lnSpc>
                <a:spcPct val="80000"/>
              </a:lnSpc>
              <a:spcBef>
                <a:spcPts val="600"/>
              </a:spcBef>
              <a:buClr>
                <a:srgbClr val="56C5FF"/>
              </a:buClr>
              <a:buSzPct val="100000"/>
              <a:buNone/>
            </a:pPr>
            <a:r>
              <a:rPr lang="de-DE" sz="12800" b="1" dirty="0" smtClean="0">
                <a:solidFill>
                  <a:srgbClr val="FF0000"/>
                </a:solidFill>
                <a:latin typeface="Baskerville Old Face" pitchFamily="18"/>
              </a:rPr>
              <a:t>   (</a:t>
            </a: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vergleichbar mit der Formation von Zugvögeln)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12800" b="1" dirty="0" smtClean="0">
                <a:solidFill>
                  <a:srgbClr val="FF0000"/>
                </a:solidFill>
                <a:latin typeface="Baskerville Old Face" pitchFamily="18"/>
              </a:rPr>
              <a:t>Treibstoffreduktion: </a:t>
            </a: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20%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Passagierkapazität: 314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Flügelspannweite: 65m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Länge: 55m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Volumen der Nutzlast: 160m³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Höhe: 17m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12800" b="1" dirty="0">
                <a:solidFill>
                  <a:srgbClr val="FF0000"/>
                </a:solidFill>
                <a:latin typeface="Baskerville Old Face" pitchFamily="18"/>
              </a:rPr>
              <a:t>Kraftstoffmenge: 140.000 Liter Kerosin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endParaRPr lang="de-DE" sz="1500" b="1" dirty="0">
              <a:solidFill>
                <a:srgbClr val="00B050"/>
              </a:solidFill>
              <a:latin typeface="Baskerville Old Face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C0E7A41E-D604-448B-8D21-4769532F4F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976" y="0"/>
            <a:ext cx="5451849" cy="30666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2C3C55C0-0BCD-4FA1-867E-B84284609F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06" y="0"/>
            <a:ext cx="4338129" cy="1507068"/>
          </a:xfrm>
        </p:spPr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de-DE" sz="3900" u="sng" dirty="0">
                <a:solidFill>
                  <a:srgbClr val="FF0000"/>
                </a:solidFill>
                <a:latin typeface="Baskerville Old Face" pitchFamily="18"/>
              </a:rPr>
              <a:t>„The </a:t>
            </a:r>
            <a:r>
              <a:rPr lang="de-DE" sz="3900" u="sng" dirty="0" err="1">
                <a:solidFill>
                  <a:srgbClr val="FF0000"/>
                </a:solidFill>
                <a:latin typeface="Baskerville Old Face" pitchFamily="18"/>
              </a:rPr>
              <a:t>flying</a:t>
            </a:r>
            <a:r>
              <a:rPr lang="de-DE" sz="3900" u="sng" dirty="0">
                <a:solidFill>
                  <a:srgbClr val="FF0000"/>
                </a:solidFill>
                <a:latin typeface="Baskerville Old Face" pitchFamily="18"/>
              </a:rPr>
              <a:t>-V</a:t>
            </a:r>
            <a:r>
              <a:rPr lang="de-DE" sz="3900" u="sng" dirty="0" smtClean="0">
                <a:solidFill>
                  <a:srgbClr val="FF0000"/>
                </a:solidFill>
                <a:latin typeface="Baskerville Old Face" pitchFamily="18"/>
              </a:rPr>
              <a:t>“</a:t>
            </a:r>
            <a:br>
              <a:rPr lang="de-DE" sz="3900" u="sng" dirty="0" smtClean="0">
                <a:solidFill>
                  <a:srgbClr val="FF0000"/>
                </a:solidFill>
                <a:latin typeface="Baskerville Old Face" pitchFamily="18"/>
              </a:rPr>
            </a:br>
            <a:r>
              <a:rPr lang="de-DE" sz="3900" u="sng" dirty="0" smtClean="0">
                <a:solidFill>
                  <a:srgbClr val="FF0000"/>
                </a:solidFill>
                <a:latin typeface="Baskerville Old Face" pitchFamily="18"/>
              </a:rPr>
              <a:t> als </a:t>
            </a:r>
            <a:r>
              <a:rPr lang="de-DE" sz="3900" u="sng" dirty="0">
                <a:solidFill>
                  <a:srgbClr val="FF0000"/>
                </a:solidFill>
                <a:latin typeface="Baskerville Old Face" pitchFamily="18"/>
              </a:rPr>
              <a:t>Prototyp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24718963-C8F3-4BE7-B4E4-AC76056567DD}"/>
              </a:ext>
            </a:extLst>
          </p:cNvPr>
          <p:cNvSpPr txBox="1"/>
          <p:nvPr/>
        </p:nvSpPr>
        <p:spPr>
          <a:xfrm>
            <a:off x="838830" y="2368908"/>
            <a:ext cx="1109448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Spannweite: 3m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Länge: 2,76m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Antrieb: 2 elektrische Mantelpropeller (mit je 4kW)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Gewicht: 22,5kg</a:t>
            </a:r>
          </a:p>
          <a:p>
            <a:endParaRPr lang="de-DE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r>
              <a:rPr lang="de-DE" sz="3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Das „Flying-V“ absolvierte im Juni des Jahres 2019 nach mehreren Windkanaltests einen erfolgreichen </a:t>
            </a:r>
            <a:r>
              <a:rPr lang="de-DE" sz="32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Testflug</a:t>
            </a:r>
            <a:endParaRPr lang="de-DE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endParaRPr lang="de-DE" sz="2000" dirty="0"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xmlns="" id="{2708F979-E79D-4092-A45B-534C9509B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823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023A61B2-698B-4B55-8FF1-E4DCB00F8E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9538" y="2675470"/>
            <a:ext cx="8532174" cy="1507068"/>
          </a:xfrm>
        </p:spPr>
        <p:txBody>
          <a:bodyPr/>
          <a:lstStyle/>
          <a:p>
            <a:pPr lvl="0"/>
            <a:r>
              <a:rPr lang="de-DE" sz="6600">
                <a:solidFill>
                  <a:srgbClr val="FF0000"/>
                </a:solidFill>
                <a:latin typeface="Baskerville Old Face" pitchFamily="18"/>
              </a:rPr>
              <a:t>Der Airlander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B8C257E-7ACC-4B00-A3B4-045C7E92A9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23487" y="350988"/>
            <a:ext cx="8532174" cy="1507068"/>
          </a:xfrm>
        </p:spPr>
        <p:txBody>
          <a:bodyPr/>
          <a:lstStyle/>
          <a:p>
            <a:pPr lvl="0" hangingPunct="0"/>
            <a:r>
              <a:rPr lang="de-DE" sz="5400" dirty="0">
                <a:solidFill>
                  <a:srgbClr val="FF0000"/>
                </a:solidFill>
                <a:latin typeface="Baskerville Old Face" pitchFamily="18"/>
              </a:rPr>
              <a:t>Der </a:t>
            </a:r>
            <a:r>
              <a:rPr lang="de-DE" sz="5400" dirty="0" err="1">
                <a:solidFill>
                  <a:srgbClr val="FF0000"/>
                </a:solidFill>
                <a:latin typeface="Baskerville Old Face" pitchFamily="18"/>
              </a:rPr>
              <a:t>Airlander</a:t>
            </a:r>
            <a:endParaRPr lang="de-DE" sz="5400" dirty="0">
              <a:solidFill>
                <a:srgbClr val="FF0000"/>
              </a:solidFill>
              <a:latin typeface="Baskerville Old Face" pitchFamily="18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8EC1C85-FBC0-4406-ADA8-1D648CD09E0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2439" y="1905115"/>
            <a:ext cx="9134279" cy="662235"/>
          </a:xfrm>
        </p:spPr>
        <p:txBody>
          <a:bodyPr lIns="91440" tIns="45720" rIns="91440" bIns="45720"/>
          <a:lstStyle/>
          <a:p>
            <a:pPr marL="0" lvl="0" indent="0">
              <a:buNone/>
            </a:pPr>
            <a:r>
              <a:rPr lang="de-DE">
                <a:latin typeface="Baskerville Old Face" pitchFamily="18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BC0183B7-52C0-4533-BFC3-2E2DA9E54975}"/>
              </a:ext>
            </a:extLst>
          </p:cNvPr>
          <p:cNvSpPr txBox="1"/>
          <p:nvPr/>
        </p:nvSpPr>
        <p:spPr>
          <a:xfrm>
            <a:off x="492367" y="1932038"/>
            <a:ext cx="9761015" cy="34317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0" i="0" u="none" strike="noStrike" kern="1200" cap="none" spc="0" baseline="0" dirty="0">
                <a:solidFill>
                  <a:srgbClr val="FF0000"/>
                </a:solidFill>
                <a:uFillTx/>
                <a:latin typeface="Baskerville Old Face" pitchFamily="18"/>
              </a:rPr>
              <a:t>Typ: Mehrzweck-Hybridluftschiff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0" i="0" u="none" strike="noStrike" kern="1200" cap="none" spc="0" baseline="0" dirty="0">
                <a:solidFill>
                  <a:srgbClr val="FF0000"/>
                </a:solidFill>
                <a:uFillTx/>
                <a:latin typeface="Baskerville Old Face" pitchFamily="18"/>
              </a:rPr>
              <a:t>Nutzlast: 10t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0" i="0" u="none" strike="noStrike" kern="1200" cap="none" spc="0" baseline="0" dirty="0">
                <a:solidFill>
                  <a:srgbClr val="FF0000"/>
                </a:solidFill>
                <a:uFillTx/>
                <a:latin typeface="Baskerville Old Face" pitchFamily="18"/>
              </a:rPr>
              <a:t>Passagiere:48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0" i="0" u="none" strike="noStrike" kern="1200" cap="none" spc="0" baseline="0" dirty="0">
                <a:solidFill>
                  <a:srgbClr val="FF0000"/>
                </a:solidFill>
                <a:uFillTx/>
                <a:latin typeface="Baskerville Old Face" pitchFamily="18"/>
              </a:rPr>
              <a:t>Füllung: Helium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0" i="0" u="none" strike="noStrike" kern="1200" cap="none" spc="0" baseline="0" dirty="0">
                <a:solidFill>
                  <a:srgbClr val="FF0000"/>
                </a:solidFill>
                <a:uFillTx/>
                <a:latin typeface="Baskerville Old Face" pitchFamily="18"/>
              </a:rPr>
              <a:t>Antrieb: 4 Dieselmotoren von Continental Motors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0" i="0" u="none" strike="noStrike" kern="1200" cap="none" spc="0" baseline="0" dirty="0">
                <a:solidFill>
                  <a:srgbClr val="FF0000"/>
                </a:solidFill>
                <a:uFillTx/>
                <a:latin typeface="Baskerville Old Face" pitchFamily="18"/>
              </a:rPr>
              <a:t>Leistung: 240kW (325 PS)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7E00894-8492-460A-B8D5-8414A612E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035" y="685800"/>
            <a:ext cx="7998915" cy="739239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Der </a:t>
            </a:r>
            <a:r>
              <a:rPr lang="de-DE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Airlander</a:t>
            </a:r>
            <a:endParaRPr lang="de-DE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3D572DF1-2D02-4A63-B94F-535E5BFA1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509" y="2458192"/>
            <a:ext cx="12070072" cy="3333013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Der </a:t>
            </a:r>
            <a:r>
              <a:rPr lang="de-DE" sz="28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Airlander</a:t>
            </a:r>
            <a:r>
              <a:rPr lang="de-DE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ist ein Heliumzeppelin, der für den umweltfreundlichen und sicheren Transport von Menschen und Gütern konzipiert </a:t>
            </a:r>
            <a:r>
              <a:rPr lang="de-DE" sz="28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ist </a:t>
            </a:r>
            <a:endParaRPr lang="de-DE" sz="28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Verringerte Emissionen durch die Verwendung eines Traggases (Helium</a:t>
            </a:r>
            <a:r>
              <a:rPr lang="de-DE" sz="28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de-DE" sz="28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Ideales Fluggerät für Airlines mit einem </a:t>
            </a:r>
            <a:r>
              <a:rPr lang="de-DE" sz="28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Logistiksektor</a:t>
            </a:r>
            <a:endParaRPr lang="de-DE" sz="28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4762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haltsplatzhalter 8">
            <a:extLst>
              <a:ext uri="{FF2B5EF4-FFF2-40B4-BE49-F238E27FC236}">
                <a16:creationId xmlns:a16="http://schemas.microsoft.com/office/drawing/2014/main" xmlns="" id="{13228D47-EEDE-463F-95DD-FE303040FF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505" y="1008180"/>
            <a:ext cx="9317854" cy="5816690"/>
          </a:xfr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C14617B2-7C38-4773-B9EF-9EE9129F6C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3600" y="-166907"/>
            <a:ext cx="8532174" cy="1507068"/>
          </a:xfrm>
        </p:spPr>
        <p:txBody>
          <a:bodyPr/>
          <a:lstStyle/>
          <a:p>
            <a:pPr lvl="0"/>
            <a:r>
              <a:rPr lang="de-DE" sz="6600" dirty="0">
                <a:solidFill>
                  <a:srgbClr val="FF0000"/>
                </a:solidFill>
                <a:latin typeface="Baskerville Old Face" pitchFamily="18"/>
              </a:rPr>
              <a:t>E-Flugzeuge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5">
            <a:extLst>
              <a:ext uri="{FF2B5EF4-FFF2-40B4-BE49-F238E27FC236}">
                <a16:creationId xmlns:a16="http://schemas.microsoft.com/office/drawing/2014/main" xmlns="" id="{BB4897E2-7F06-474F-A7E0-A570B5234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116" y="4290483"/>
            <a:ext cx="3785396" cy="25675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5B103A94-99C0-4ED1-B7AE-CA7478AA19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5077" y="402829"/>
            <a:ext cx="8532174" cy="1507068"/>
          </a:xfrm>
        </p:spPr>
        <p:txBody>
          <a:bodyPr/>
          <a:lstStyle/>
          <a:p>
            <a:pPr lvl="0"/>
            <a:r>
              <a:rPr lang="de-DE" sz="5400" u="sng" dirty="0">
                <a:solidFill>
                  <a:srgbClr val="FF0000"/>
                </a:solidFill>
                <a:latin typeface="Baskerville Old Face" pitchFamily="18"/>
              </a:rPr>
              <a:t>E-Flugzeuge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xmlns="" id="{E74A2AEC-A63B-494B-A012-2B11BA7E81F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4270" y="2426836"/>
            <a:ext cx="8661299" cy="4036597"/>
          </a:xfrm>
        </p:spPr>
        <p:txBody>
          <a:bodyPr lIns="91440" tIns="45720" rIns="91440" bIns="45720">
            <a:normAutofit/>
          </a:bodyPr>
          <a:lstStyle/>
          <a:p>
            <a:pPr lvl="0" hangingPunct="1">
              <a:spcBef>
                <a:spcPts val="1800"/>
              </a:spcBef>
              <a:buClr>
                <a:srgbClr val="56C5FF"/>
              </a:buClr>
              <a:buSzPct val="100000"/>
              <a:buFont typeface="Wingdings" pitchFamily="2"/>
              <a:buChar char="§"/>
            </a:pPr>
            <a:r>
              <a:rPr lang="de-DE" sz="2800" dirty="0">
                <a:solidFill>
                  <a:srgbClr val="FF0000"/>
                </a:solidFill>
                <a:latin typeface="Baskerville Old Face" pitchFamily="18"/>
              </a:rPr>
              <a:t>E-Flugzeuge sind Flugzeuge, die im Gegensatz zu konventionellen Flugzeugen (mit Verbrennungsmotoren) mit einem reinen Elektroantrieb geräuschärmer fliegen.</a:t>
            </a:r>
          </a:p>
          <a:p>
            <a:pPr lvl="0" hangingPunct="1">
              <a:spcBef>
                <a:spcPts val="1800"/>
              </a:spcBef>
              <a:buClr>
                <a:srgbClr val="56C5FF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2800" dirty="0">
                <a:solidFill>
                  <a:srgbClr val="FF0000"/>
                </a:solidFill>
                <a:latin typeface="Baskerville Old Face" pitchFamily="18"/>
              </a:rPr>
              <a:t>Keine zusätzlichen Emissionen (</a:t>
            </a:r>
            <a:r>
              <a:rPr lang="de-DE" sz="2800" dirty="0" smtClean="0">
                <a:solidFill>
                  <a:srgbClr val="FF0000"/>
                </a:solidFill>
                <a:latin typeface="Baskerville Old Face" pitchFamily="18"/>
              </a:rPr>
              <a:t>ausgenommen </a:t>
            </a:r>
            <a:r>
              <a:rPr lang="de-DE" sz="2800" dirty="0">
                <a:solidFill>
                  <a:srgbClr val="FF0000"/>
                </a:solidFill>
                <a:latin typeface="Baskerville Old Face" pitchFamily="18"/>
              </a:rPr>
              <a:t>die Stromproduktion)</a:t>
            </a:r>
          </a:p>
          <a:p>
            <a:pPr lvl="0" hangingPunct="1">
              <a:spcBef>
                <a:spcPts val="1800"/>
              </a:spcBef>
              <a:spcAft>
                <a:spcPts val="0"/>
              </a:spcAft>
              <a:buClr>
                <a:srgbClr val="56C5FF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2800" dirty="0">
                <a:solidFill>
                  <a:srgbClr val="FF0000"/>
                </a:solidFill>
                <a:latin typeface="Baskerville Old Face" pitchFamily="18"/>
              </a:rPr>
              <a:t>Idealer Antrieb für Basistrainer (Militär), </a:t>
            </a:r>
            <a:endParaRPr lang="de-DE" sz="2800" dirty="0" smtClean="0">
              <a:solidFill>
                <a:srgbClr val="FF0000"/>
              </a:solidFill>
              <a:latin typeface="Baskerville Old Face" pitchFamily="18"/>
            </a:endParaRPr>
          </a:p>
          <a:p>
            <a:pPr marL="0" lvl="0" indent="0" hangingPunct="1">
              <a:spcBef>
                <a:spcPts val="0"/>
              </a:spcBef>
              <a:buClr>
                <a:srgbClr val="56C5FF"/>
              </a:buClr>
              <a:buSzPct val="100000"/>
              <a:buNone/>
            </a:pPr>
            <a:r>
              <a:rPr lang="de-DE" sz="2800" dirty="0">
                <a:solidFill>
                  <a:srgbClr val="FF0000"/>
                </a:solidFill>
                <a:latin typeface="Baskerville Old Face" pitchFamily="18"/>
              </a:rPr>
              <a:t> </a:t>
            </a:r>
            <a:r>
              <a:rPr lang="de-DE" sz="2800" dirty="0" smtClean="0">
                <a:solidFill>
                  <a:srgbClr val="FF0000"/>
                </a:solidFill>
                <a:latin typeface="Baskerville Old Face" pitchFamily="18"/>
              </a:rPr>
              <a:t>  </a:t>
            </a:r>
            <a:r>
              <a:rPr lang="de-DE" sz="2800" dirty="0" smtClean="0">
                <a:solidFill>
                  <a:srgbClr val="FF0000"/>
                </a:solidFill>
                <a:latin typeface="Baskerville Old Face" pitchFamily="18"/>
              </a:rPr>
              <a:t>Sportflugzeuge </a:t>
            </a:r>
            <a:r>
              <a:rPr lang="de-DE" sz="2800" dirty="0">
                <a:solidFill>
                  <a:srgbClr val="FF0000"/>
                </a:solidFill>
                <a:latin typeface="Baskerville Old Face" pitchFamily="18"/>
              </a:rPr>
              <a:t>und kleine Wasserflugzeuge</a:t>
            </a:r>
          </a:p>
          <a:p>
            <a:pPr lvl="0" hangingPunct="1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endParaRPr lang="de-DE" sz="2400" dirty="0">
              <a:solidFill>
                <a:srgbClr val="00FF00"/>
              </a:solidFill>
              <a:latin typeface="Baskerville Old Face" pitchFamily="18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F3B84BF9-7326-4E50-9A5A-BBC01CC77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125" y="-141475"/>
            <a:ext cx="5564266" cy="234518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3137C9D-F933-43DB-9816-F32DBECC6D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2439" y="80688"/>
            <a:ext cx="9144000" cy="1019876"/>
          </a:xfrm>
        </p:spPr>
        <p:txBody>
          <a:bodyPr/>
          <a:lstStyle/>
          <a:p>
            <a:pPr lvl="0"/>
            <a:r>
              <a:rPr lang="de-DE" sz="5400" u="sng" dirty="0">
                <a:solidFill>
                  <a:srgbClr val="FF0000"/>
                </a:solidFill>
                <a:latin typeface="Baskerville Old Face" pitchFamily="18"/>
              </a:rPr>
              <a:t>Airbus E-Fan</a:t>
            </a:r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xmlns="" id="{B6EC80A0-2002-45B1-A1B7-398C54D86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357" y="0"/>
            <a:ext cx="4547521" cy="30949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5975EA80-64CC-4FD7-A73C-31F44F26E606}"/>
              </a:ext>
            </a:extLst>
          </p:cNvPr>
          <p:cNvSpPr txBox="1"/>
          <p:nvPr/>
        </p:nvSpPr>
        <p:spPr>
          <a:xfrm>
            <a:off x="301559" y="1650429"/>
            <a:ext cx="8975348" cy="4636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Typ: Leichtflugzeug/ Tandem-Zweisitzer</a:t>
            </a:r>
          </a:p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Länge: 6,67m</a:t>
            </a:r>
          </a:p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Flügelspannweite: 9,50m</a:t>
            </a:r>
          </a:p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Leermasse: 550kg</a:t>
            </a:r>
          </a:p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Batterie: 250V Lithium-Ion Polymer</a:t>
            </a:r>
          </a:p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Bordnetz: 24V</a:t>
            </a:r>
          </a:p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Triebwerke: 2 Elektromotoren mit je 30kW</a:t>
            </a:r>
          </a:p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Schubkraft: 1,5 kN</a:t>
            </a:r>
          </a:p>
          <a:p>
            <a:pPr lvl="0" hangingPunct="1">
              <a:lnSpc>
                <a:spcPct val="6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Besatzung: 2 Piloten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6258062-E6C9-4D6B-8CB8-E6487DD53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542" y="145140"/>
            <a:ext cx="8532174" cy="1507068"/>
          </a:xfrm>
        </p:spPr>
        <p:txBody>
          <a:bodyPr>
            <a:normAutofit/>
          </a:bodyPr>
          <a:lstStyle/>
          <a:p>
            <a:r>
              <a:rPr lang="de-DE" sz="6000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Der </a:t>
            </a:r>
            <a:r>
              <a:rPr lang="de-DE" sz="6000" u="sng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airbus</a:t>
            </a:r>
            <a:r>
              <a:rPr lang="de-DE" sz="6000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 e-Fan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F4EC8CA-56FA-4982-BAE3-C55BEB7B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61" y="2355937"/>
            <a:ext cx="12077204" cy="3615263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de-DE" sz="4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Der Airbus E-Fan ist ein vollelektrisches </a:t>
            </a:r>
            <a:r>
              <a:rPr lang="de-DE" sz="4400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Traininsflugzeug</a:t>
            </a:r>
            <a:endParaRPr lang="de-DE" sz="44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4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Verringerte Wartungskosten aufgrund des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e-DE" sz="4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  E-Antriebs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4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Die weitere Entwicklung der Maschine wurde </a:t>
            </a:r>
            <a:endParaRPr lang="de-DE" sz="4400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de-DE" sz="4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de-DE" sz="44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de-DE" sz="44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2017 eingestellt</a:t>
            </a:r>
            <a:endParaRPr lang="de-DE" sz="44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109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4">
            <a:extLst>
              <a:ext uri="{FF2B5EF4-FFF2-40B4-BE49-F238E27FC236}">
                <a16:creationId xmlns:a16="http://schemas.microsoft.com/office/drawing/2014/main" xmlns="" id="{85579325-8563-451C-BE19-3B856ACF4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808" y="-47500"/>
            <a:ext cx="12268632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10D84738-7294-4C7F-AD5B-0D71B9AA36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28806" y="986363"/>
            <a:ext cx="8532174" cy="1507068"/>
          </a:xfrm>
        </p:spPr>
        <p:txBody>
          <a:bodyPr>
            <a:normAutofit/>
          </a:bodyPr>
          <a:lstStyle/>
          <a:p>
            <a:pPr lvl="0"/>
            <a:r>
              <a:rPr lang="de-DE" sz="6000" u="sng" dirty="0" err="1">
                <a:solidFill>
                  <a:srgbClr val="FF0000"/>
                </a:solidFill>
                <a:latin typeface="Baskerville Old Face" pitchFamily="18"/>
              </a:rPr>
              <a:t>Eviation</a:t>
            </a:r>
            <a:r>
              <a:rPr lang="de-DE" sz="6000" u="sng" dirty="0">
                <a:solidFill>
                  <a:srgbClr val="FF0000"/>
                </a:solidFill>
                <a:latin typeface="Baskerville Old Face" pitchFamily="18"/>
              </a:rPr>
              <a:t> Alice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xmlns="" id="{6586388E-6976-4BD7-A38E-0E019E8FF9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81199" y="2737338"/>
            <a:ext cx="8532174" cy="691661"/>
          </a:xfrm>
        </p:spPr>
        <p:txBody>
          <a:bodyPr>
            <a:normAutofit/>
          </a:bodyPr>
          <a:lstStyle/>
          <a:p>
            <a:pPr marL="0" lvl="0" indent="0">
              <a:spcBef>
                <a:spcPts val="700"/>
              </a:spcBef>
              <a:buNone/>
            </a:pPr>
            <a:r>
              <a:rPr lang="de-DE" sz="3200" dirty="0">
                <a:solidFill>
                  <a:srgbClr val="FF0000"/>
                </a:solidFill>
                <a:latin typeface="Baskerville Old Face" pitchFamily="18"/>
              </a:rPr>
              <a:t>Das elektrische Passagierflugzeug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6929A20-6553-42FB-846E-13DC493BB3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20467" y="-210171"/>
            <a:ext cx="8532174" cy="1507068"/>
          </a:xfrm>
        </p:spPr>
        <p:txBody>
          <a:bodyPr/>
          <a:lstStyle/>
          <a:p>
            <a:pPr lvl="0"/>
            <a:r>
              <a:rPr lang="de-DE" sz="5400" u="sng" dirty="0" err="1">
                <a:solidFill>
                  <a:srgbClr val="FF0000"/>
                </a:solidFill>
                <a:latin typeface="Baskerville Old Face" pitchFamily="18"/>
              </a:rPr>
              <a:t>Eviation</a:t>
            </a:r>
            <a:r>
              <a:rPr lang="de-DE" sz="5400" u="sng" dirty="0">
                <a:solidFill>
                  <a:srgbClr val="FF0000"/>
                </a:solidFill>
                <a:latin typeface="Baskerville Old Face" pitchFamily="18"/>
              </a:rPr>
              <a:t> Alice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80E3626-A520-4F29-80A1-9ECC9219BE5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2503" y="2720763"/>
            <a:ext cx="5951907" cy="3615263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Besatzung: 2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Passagiere: 9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Länge: 12,2m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Typ: Zubringerflugzeug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Spannweite: 16,12m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Höhe: 4,2m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max. Startmasse: 6350m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Reichweite: 1000km</a:t>
            </a:r>
          </a:p>
          <a:p>
            <a:pPr lvl="0">
              <a:lnSpc>
                <a:spcPct val="90000"/>
              </a:lnSpc>
              <a:spcBef>
                <a:spcPts val="400"/>
              </a:spcBef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Treibwerk: 3 Elektromotoren mit je 260kW</a:t>
            </a:r>
          </a:p>
          <a:p>
            <a:pPr marL="0" lvl="0" indent="0">
              <a:lnSpc>
                <a:spcPct val="90000"/>
              </a:lnSpc>
              <a:spcBef>
                <a:spcPts val="400"/>
              </a:spcBef>
              <a:buNone/>
            </a:pPr>
            <a:endParaRPr lang="de-DE" sz="8000" dirty="0">
              <a:solidFill>
                <a:srgbClr val="FF0000"/>
              </a:solidFill>
              <a:latin typeface="Baskerville Old Face" pitchFamily="18"/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</a:pPr>
            <a:endParaRPr lang="de-DE" sz="8000" dirty="0">
              <a:solidFill>
                <a:srgbClr val="FF0000"/>
              </a:solidFill>
              <a:latin typeface="Baskerville Old Face" pitchFamily="18"/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</a:pPr>
            <a:endParaRPr lang="de-DE" sz="8000" dirty="0">
              <a:solidFill>
                <a:srgbClr val="FF0000"/>
              </a:solidFill>
              <a:latin typeface="Baskerville Old Face" pitchFamily="18"/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</a:pPr>
            <a:endParaRPr lang="de-DE" sz="1800" dirty="0">
              <a:solidFill>
                <a:srgbClr val="FF0000"/>
              </a:solidFill>
              <a:latin typeface="Baskerville Old Face" pitchFamily="18"/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71258C1D-B781-4C8A-A8C4-11906DE5092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844465" y="2186248"/>
            <a:ext cx="6256948" cy="3357958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90000"/>
              </a:lnSpc>
              <a:spcAft>
                <a:spcPts val="3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Kapazität der Akkumulatoren: </a:t>
            </a:r>
            <a:endParaRPr lang="de-DE" sz="12800" dirty="0" smtClean="0">
              <a:solidFill>
                <a:srgbClr val="FF0000"/>
              </a:solidFill>
              <a:latin typeface="Baskerville Old Face" pitchFamily="18"/>
            </a:endParaRPr>
          </a:p>
          <a:p>
            <a:pPr marL="0" lvl="0" indent="0">
              <a:lnSpc>
                <a:spcPct val="90000"/>
              </a:lnSpc>
              <a:spcAft>
                <a:spcPts val="900"/>
              </a:spcAft>
              <a:buNone/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 </a:t>
            </a:r>
            <a:r>
              <a:rPr lang="de-DE" sz="12800" dirty="0" smtClean="0">
                <a:solidFill>
                  <a:srgbClr val="FF0000"/>
                </a:solidFill>
                <a:latin typeface="Baskerville Old Face" pitchFamily="18"/>
              </a:rPr>
              <a:t>  </a:t>
            </a:r>
            <a:r>
              <a:rPr lang="de-DE" sz="12800" dirty="0" smtClean="0">
                <a:solidFill>
                  <a:srgbClr val="FF0000"/>
                </a:solidFill>
                <a:latin typeface="Baskerville Old Face" pitchFamily="18"/>
              </a:rPr>
              <a:t>900kWh</a:t>
            </a:r>
            <a:endParaRPr lang="de-DE" sz="12800" dirty="0">
              <a:solidFill>
                <a:srgbClr val="FF0000"/>
              </a:solidFill>
              <a:latin typeface="Baskerville Old Face" pitchFamily="18"/>
            </a:endParaRPr>
          </a:p>
          <a:p>
            <a:pPr lvl="0">
              <a:lnSpc>
                <a:spcPct val="90000"/>
              </a:lnSpc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Dienstgipfelhöhe: 9140m</a:t>
            </a:r>
          </a:p>
          <a:p>
            <a:pPr lvl="0">
              <a:lnSpc>
                <a:spcPct val="90000"/>
              </a:lnSpc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Höchstgeschwindigkeit: 630km/h  </a:t>
            </a:r>
          </a:p>
          <a:p>
            <a:pPr lvl="0">
              <a:lnSpc>
                <a:spcPct val="90000"/>
              </a:lnSpc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Reisegeschwindigkeit: 481km/h</a:t>
            </a:r>
          </a:p>
          <a:p>
            <a:pPr lvl="0">
              <a:lnSpc>
                <a:spcPct val="90000"/>
              </a:lnSpc>
              <a:spcAft>
                <a:spcPts val="900"/>
              </a:spcAft>
            </a:pP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Hersteller: </a:t>
            </a:r>
            <a:r>
              <a:rPr lang="de-DE" sz="12800" dirty="0" err="1">
                <a:solidFill>
                  <a:srgbClr val="FF0000"/>
                </a:solidFill>
                <a:latin typeface="Baskerville Old Face" pitchFamily="18"/>
              </a:rPr>
              <a:t>Eviation</a:t>
            </a:r>
            <a:r>
              <a:rPr lang="de-DE" sz="12800" dirty="0">
                <a:solidFill>
                  <a:srgbClr val="FF0000"/>
                </a:solidFill>
                <a:latin typeface="Baskerville Old Face" pitchFamily="18"/>
              </a:rPr>
              <a:t> Aircraft</a:t>
            </a:r>
          </a:p>
          <a:p>
            <a:pPr lvl="0">
              <a:lnSpc>
                <a:spcPct val="90000"/>
              </a:lnSpc>
            </a:pPr>
            <a:endParaRPr lang="de-DE" sz="1900" dirty="0">
              <a:solidFill>
                <a:srgbClr val="FF0000"/>
              </a:solidFill>
              <a:latin typeface="Baskerville Old Face" pitchFamily="18"/>
            </a:endParaRPr>
          </a:p>
          <a:p>
            <a:pPr lvl="0">
              <a:lnSpc>
                <a:spcPct val="90000"/>
              </a:lnSpc>
            </a:pPr>
            <a:endParaRPr lang="de-DE" sz="1900" dirty="0">
              <a:solidFill>
                <a:srgbClr val="FF0000"/>
              </a:solidFill>
              <a:latin typeface="Baskerville Old Face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E25CB9C-3CE8-48D6-9078-546A2DFF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791" y="1150369"/>
            <a:ext cx="8532174" cy="1507068"/>
          </a:xfrm>
        </p:spPr>
        <p:txBody>
          <a:bodyPr>
            <a:normAutofit/>
          </a:bodyPr>
          <a:lstStyle/>
          <a:p>
            <a:r>
              <a:rPr lang="de-DE" sz="6000" u="sng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Eviation</a:t>
            </a:r>
            <a:r>
              <a:rPr lang="de-DE" sz="6000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 Alice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E8FCEA7-6390-4478-B890-DBD80F31C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91" y="2989612"/>
            <a:ext cx="8532174" cy="3615263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Das ideale Flugzeug für einen ökologischen Regional- und Pendelflugverkehr.</a:t>
            </a:r>
          </a:p>
        </p:txBody>
      </p:sp>
    </p:spTree>
    <p:extLst>
      <p:ext uri="{BB962C8B-B14F-4D97-AF65-F5344CB8AC3E}">
        <p14:creationId xmlns:p14="http://schemas.microsoft.com/office/powerpoint/2010/main" val="8778121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xmlns="" id="{DB52D902-3C96-4390-9F85-52367CACF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" y="0"/>
            <a:ext cx="12188878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5B0B3E80-D720-4A83-AD6B-5E702225E4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003" y="1567543"/>
            <a:ext cx="11958452" cy="2614995"/>
          </a:xfrm>
        </p:spPr>
        <p:txBody>
          <a:bodyPr>
            <a:noAutofit/>
          </a:bodyPr>
          <a:lstStyle/>
          <a:p>
            <a:pPr lvl="0"/>
            <a:r>
              <a:rPr lang="de-DE" sz="5400" dirty="0">
                <a:solidFill>
                  <a:srgbClr val="FF0000"/>
                </a:solidFill>
                <a:latin typeface="Baskerville Old Face" pitchFamily="18"/>
              </a:rPr>
              <a:t>Antares (fliegen mit der Brennstoffzelle</a:t>
            </a:r>
            <a:r>
              <a:rPr lang="de-DE" sz="5400" dirty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>
            <a:extLst>
              <a:ext uri="{FF2B5EF4-FFF2-40B4-BE49-F238E27FC236}">
                <a16:creationId xmlns:a16="http://schemas.microsoft.com/office/drawing/2014/main" xmlns="" id="{1A6F0E9F-CCB8-40DD-96D3-9FDF1676A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480" y="0"/>
            <a:ext cx="5099398" cy="24818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3F5A77-BF37-4A61-AEAE-AA47ABA14C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2740" y="276846"/>
            <a:ext cx="8532174" cy="1507068"/>
          </a:xfrm>
        </p:spPr>
        <p:txBody>
          <a:bodyPr/>
          <a:lstStyle/>
          <a:p>
            <a:pPr lvl="0"/>
            <a:r>
              <a:rPr lang="de-DE" sz="5400" u="sng" dirty="0">
                <a:solidFill>
                  <a:srgbClr val="FF0000"/>
                </a:solidFill>
                <a:latin typeface="Baskerville Old Face" pitchFamily="18"/>
              </a:rPr>
              <a:t>Antares 20E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B556A6C-B408-412B-9FCC-61CAA0475DE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8317" y="2533366"/>
            <a:ext cx="10198510" cy="4810677"/>
          </a:xfrm>
        </p:spPr>
        <p:txBody>
          <a:bodyPr lIns="91440" tIns="45720" rIns="91440" bIns="45720">
            <a:normAutofit fontScale="92500"/>
          </a:bodyPr>
          <a:lstStyle/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500" dirty="0">
                <a:solidFill>
                  <a:srgbClr val="FF0000"/>
                </a:solidFill>
                <a:latin typeface="Baskerville Old Face" pitchFamily="18"/>
              </a:rPr>
              <a:t>Mit </a:t>
            </a:r>
            <a:r>
              <a:rPr lang="de-DE" sz="3500" dirty="0" smtClean="0">
                <a:solidFill>
                  <a:srgbClr val="FF0000"/>
                </a:solidFill>
                <a:latin typeface="Baskerville Old Face" pitchFamily="18"/>
              </a:rPr>
              <a:t>Wasserstoff </a:t>
            </a:r>
            <a:r>
              <a:rPr lang="de-DE" sz="3500" dirty="0">
                <a:solidFill>
                  <a:srgbClr val="FF0000"/>
                </a:solidFill>
                <a:latin typeface="Baskerville Old Face" pitchFamily="18"/>
              </a:rPr>
              <a:t>betriebene Motorsegler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500" dirty="0" smtClean="0">
                <a:solidFill>
                  <a:srgbClr val="FF0000"/>
                </a:solidFill>
                <a:latin typeface="Baskerville Old Face" pitchFamily="18"/>
              </a:rPr>
              <a:t>Produziert </a:t>
            </a:r>
            <a:r>
              <a:rPr lang="de-DE" sz="3500" dirty="0">
                <a:solidFill>
                  <a:srgbClr val="FF0000"/>
                </a:solidFill>
                <a:latin typeface="Baskerville Old Face" pitchFamily="18"/>
              </a:rPr>
              <a:t>mit  Brennstoffzellen keine zusätzlichen </a:t>
            </a:r>
          </a:p>
          <a:p>
            <a:pPr marL="0" lvl="0" indent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56C5FF"/>
              </a:buClr>
              <a:buSzPct val="100000"/>
              <a:buNone/>
            </a:pPr>
            <a:r>
              <a:rPr lang="de-DE" sz="3500" dirty="0">
                <a:solidFill>
                  <a:srgbClr val="FF0000"/>
                </a:solidFill>
                <a:latin typeface="Baskerville Old Face" pitchFamily="18"/>
              </a:rPr>
              <a:t>   Emissionen (</a:t>
            </a:r>
            <a:r>
              <a:rPr lang="de-DE" sz="3500" dirty="0" smtClean="0">
                <a:solidFill>
                  <a:srgbClr val="FF0000"/>
                </a:solidFill>
                <a:latin typeface="Baskerville Old Face" pitchFamily="18"/>
              </a:rPr>
              <a:t>ausgenommen durch den Strom</a:t>
            </a:r>
            <a:r>
              <a:rPr lang="de-DE" sz="3500" dirty="0">
                <a:solidFill>
                  <a:srgbClr val="FF0000"/>
                </a:solidFill>
                <a:latin typeface="Baskerville Old Face" pitchFamily="18"/>
              </a:rPr>
              <a:t>, der für die </a:t>
            </a:r>
          </a:p>
          <a:p>
            <a:pPr marL="0" lvl="0" indent="0" hangingPunct="1">
              <a:lnSpc>
                <a:spcPct val="80000"/>
              </a:lnSpc>
              <a:spcBef>
                <a:spcPts val="600"/>
              </a:spcBef>
              <a:buClr>
                <a:srgbClr val="56C5FF"/>
              </a:buClr>
              <a:buSzPct val="100000"/>
              <a:buNone/>
            </a:pPr>
            <a:r>
              <a:rPr lang="de-DE" sz="3500" dirty="0">
                <a:solidFill>
                  <a:srgbClr val="FF0000"/>
                </a:solidFill>
                <a:latin typeface="Baskerville Old Face" pitchFamily="18"/>
              </a:rPr>
              <a:t>   Herstellung des Wasserstoffs benötigt wurde)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500" dirty="0">
                <a:solidFill>
                  <a:srgbClr val="FF0000"/>
                </a:solidFill>
                <a:latin typeface="Baskerville Old Face" pitchFamily="18"/>
              </a:rPr>
              <a:t>Höchstgeschwindigkeit: 176km/h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r>
              <a:rPr lang="de-DE" sz="3500" dirty="0">
                <a:solidFill>
                  <a:srgbClr val="FF0000"/>
                </a:solidFill>
                <a:latin typeface="Baskerville Old Face" pitchFamily="18"/>
              </a:rPr>
              <a:t>Idealer Kerosinersatz für Motorsegler und Sportflugzeuge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endParaRPr lang="de-DE" sz="1700" dirty="0">
              <a:solidFill>
                <a:srgbClr val="FF0000"/>
              </a:solidFill>
              <a:latin typeface="Baskerville Old Face" pitchFamily="18"/>
            </a:endParaRPr>
          </a:p>
          <a:p>
            <a:pPr marL="0" lvl="0" indent="0" hangingPunct="1">
              <a:lnSpc>
                <a:spcPct val="80000"/>
              </a:lnSpc>
              <a:spcBef>
                <a:spcPts val="1800"/>
              </a:spcBef>
              <a:buNone/>
            </a:pPr>
            <a:r>
              <a:rPr lang="de-DE" sz="1700" dirty="0">
                <a:solidFill>
                  <a:srgbClr val="FF0000"/>
                </a:solidFill>
                <a:latin typeface="Baskerville Old Face" pitchFamily="18"/>
              </a:rPr>
              <a:t> </a:t>
            </a:r>
          </a:p>
          <a:p>
            <a:pPr lvl="0" hangingPunct="1">
              <a:lnSpc>
                <a:spcPct val="80000"/>
              </a:lnSpc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/>
              <a:buChar char="•"/>
            </a:pPr>
            <a:endParaRPr lang="de-DE" sz="1700" dirty="0">
              <a:solidFill>
                <a:srgbClr val="00FF00"/>
              </a:solidFill>
              <a:latin typeface="Baskerville Old Face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621B75C-EB3C-4769-BD45-CFDCA8188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318" y="44532"/>
            <a:ext cx="8532174" cy="1507068"/>
          </a:xfrm>
        </p:spPr>
        <p:txBody>
          <a:bodyPr>
            <a:noAutofit/>
          </a:bodyPr>
          <a:lstStyle/>
          <a:p>
            <a:r>
              <a:rPr lang="de-DE" sz="6000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Antares 20E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10735E6-2663-4883-B73D-A47CAA8D2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286" y="2832521"/>
            <a:ext cx="7530313" cy="3615263"/>
          </a:xfrm>
        </p:spPr>
        <p:txBody>
          <a:bodyPr>
            <a:normAutofit fontScale="25000" lnSpcReduction="20000"/>
          </a:bodyPr>
          <a:lstStyle/>
          <a:p>
            <a:r>
              <a:rPr lang="de-DE" sz="19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Spannweite: </a:t>
            </a:r>
            <a:r>
              <a:rPr lang="de-DE" sz="192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20m</a:t>
            </a:r>
            <a:endParaRPr lang="de-DE" sz="19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r>
              <a:rPr lang="de-DE" sz="19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Flügelfläche: 12,6m</a:t>
            </a:r>
          </a:p>
          <a:p>
            <a:r>
              <a:rPr lang="de-DE" sz="19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Länge: 7,4m</a:t>
            </a:r>
          </a:p>
          <a:p>
            <a:r>
              <a:rPr lang="de-DE" sz="19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Höhe: 1,64m</a:t>
            </a:r>
          </a:p>
          <a:p>
            <a:r>
              <a:rPr lang="de-DE" sz="19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Leermasse: 460kg</a:t>
            </a:r>
          </a:p>
          <a:p>
            <a:r>
              <a:rPr lang="de-DE" sz="19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Startmasse: 660kg</a:t>
            </a:r>
          </a:p>
          <a:p>
            <a:pPr marL="0" indent="0">
              <a:buNone/>
            </a:pPr>
            <a:r>
              <a:rPr lang="de-DE" sz="19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</a:p>
          <a:p>
            <a:pPr marL="0" indent="0">
              <a:buNone/>
            </a:pPr>
            <a:endParaRPr lang="de-DE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7023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048C22F-1702-4E24-A88B-694D61981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6600" y="-262796"/>
            <a:ext cx="8532174" cy="1507068"/>
          </a:xfrm>
        </p:spPr>
        <p:txBody>
          <a:bodyPr>
            <a:normAutofit/>
          </a:bodyPr>
          <a:lstStyle/>
          <a:p>
            <a:r>
              <a:rPr lang="de-DE" sz="5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Quellen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6629C987-F13C-4C11-A8BE-F7E0CDAD0E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08782" y="2589831"/>
            <a:ext cx="12188825" cy="526670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e-DE" sz="36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During</a:t>
            </a:r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, R.W. (2012).Fliegen für die Zukunft. </a:t>
            </a:r>
            <a:r>
              <a:rPr lang="de-DE" sz="36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Aviatic</a:t>
            </a:r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Verlag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https://www.flugrevue.de/zivil/flying-v-der-tu-delft-ein-v-das-fliegt/</a:t>
            </a:r>
            <a:endParaRPr lang="de-DE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https://www.flugrevue.de/zivil/fliegendes-v-sieht-so-das-passagierflugzeug-der-zukunft-aus/</a:t>
            </a:r>
            <a:endParaRPr lang="de-DE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https://de.wikipedia.org/wiki/Airbus_E-Fan#Nutzung</a:t>
            </a:r>
            <a:endParaRPr lang="de-DE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https://de.wikipedia.org/wiki/Lange_Antares_20E</a:t>
            </a:r>
            <a:endParaRPr lang="de-DE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https://de.wikipedia.org/wiki/Eviation_Alice</a:t>
            </a:r>
            <a:endParaRPr lang="de-DE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https://www.tudelft.nl/en/ae/flying-v/flying-scale-model</a:t>
            </a:r>
            <a:r>
              <a:rPr lang="de-DE" sz="36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/</a:t>
            </a:r>
          </a:p>
          <a:p>
            <a:pPr marL="0" indent="0">
              <a:buNone/>
            </a:pPr>
            <a:endParaRPr lang="de-DE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de-DE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de-DE" sz="36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de-DE" sz="40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de-DE" sz="40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099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eg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TM02900771%5b%5bfn=Segment%5d%5d</Template>
  <TotalTime>0</TotalTime>
  <Words>499</Words>
  <Application>Microsoft Office PowerPoint</Application>
  <PresentationFormat>Benutzerdefiniert</PresentationFormat>
  <Paragraphs>139</Paragraphs>
  <Slides>19</Slides>
  <Notes>12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Segment</vt:lpstr>
      <vt:lpstr>Umweltfreundliche   Luftfahrttechnik</vt:lpstr>
      <vt:lpstr>Inhaltsverzeichnis:</vt:lpstr>
      <vt:lpstr>„The Flying-V“</vt:lpstr>
      <vt:lpstr>„the Flying-V </vt:lpstr>
      <vt:lpstr>„The flying-V“  als Prototyp</vt:lpstr>
      <vt:lpstr>Der Airlander</vt:lpstr>
      <vt:lpstr>Der Airlander</vt:lpstr>
      <vt:lpstr>Der Airlander</vt:lpstr>
      <vt:lpstr>E-Flugzeuge</vt:lpstr>
      <vt:lpstr>E-Flugzeuge</vt:lpstr>
      <vt:lpstr>Airbus E-Fan</vt:lpstr>
      <vt:lpstr>Der airbus e-Fan</vt:lpstr>
      <vt:lpstr>Eviation Alice</vt:lpstr>
      <vt:lpstr>Eviation Alice</vt:lpstr>
      <vt:lpstr>Eviation Alice</vt:lpstr>
      <vt:lpstr>Antares (fliegen mit der Brennstoffzelle)</vt:lpstr>
      <vt:lpstr>Antares 20E</vt:lpstr>
      <vt:lpstr>Antares 20E </vt:lpstr>
      <vt:lpstr>Quellen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Umweltfreundliche   Luftfahrttechnik</dc:title>
  <dc:creator>Maximilian Fuchs</dc:creator>
  <cp:lastModifiedBy>Frank Hill</cp:lastModifiedBy>
  <cp:revision>78</cp:revision>
  <dcterms:created xsi:type="dcterms:W3CDTF">2020-09-05T07:26:41Z</dcterms:created>
  <dcterms:modified xsi:type="dcterms:W3CDTF">2020-11-03T19:51:41Z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ampaign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InternalTags">
    <vt:lpwstr/>
  </property>
  <property fmtid="{D5CDD505-2E9C-101B-9397-08002B2CF9AE}" pid="6" name="LocalizationTags">
    <vt:lpwstr/>
  </property>
  <property fmtid="{D5CDD505-2E9C-101B-9397-08002B2CF9AE}" pid="7" name="ScenarioTags">
    <vt:lpwstr/>
  </property>
</Properties>
</file>