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4929C-F5DF-4F09-8D3B-4686CABBB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EF9892-2867-47F0-92A6-F50FA9486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FC9119-9612-414D-BB5C-0B5679709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558DF0-C3BB-4C2D-9155-F2DE9163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FB15D8-6CE4-4F0E-967F-DA34F72E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531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6C40D-4A3A-454F-A922-2244B87F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CC9F3C-751C-4A57-A711-C5CD058FC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B6D886-A314-487C-867D-62183761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33999D-9DCD-4588-9F1A-F9BC4724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775AAC-7104-42C7-A7A7-CE55A03E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305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1ECF3F-9E20-471F-9DFE-B69B591B2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8FB875-3D13-4CC7-BC81-6CD3597C7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1487D6-51D3-404E-89E1-22AA99A7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5FACF8-DD08-4929-9525-D7EAF61F6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47256D-C29A-453F-9DB1-B72DCEC80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233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A287F-AF2E-4B37-B3D8-16239369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5791E6-964F-4E37-B229-3BA1B2139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690BF1-3951-4651-815A-A513A93CD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E871A76-E2C4-4205-8E3A-428D77F5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C0EEAF-7040-4E6C-B7A3-85CAF834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B6224FE-85F4-4D12-A0DD-992A26D5B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6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5B6059-614E-4649-9D87-BAB7DD3E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D9AE4A-4D20-4CF4-96A9-0A4977AE0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57A19D-ACE8-4F7F-BB03-9C45ECE7E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6D25EF-26A7-476B-9C59-EA0AD81CB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3C5A8-91CF-4319-A58A-89F5CBBFB4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B7EB6BD-8A1D-461E-BD9F-254EA0C9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F8CF0F3-CAE6-49A9-B95E-88098D8A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B31D565-761A-4588-A6F5-FE8CE9A9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605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75BCD-7B07-47A0-9E05-0DAE7697C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CAFE5C-1AA5-46DF-9585-F41248EC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5D919C-A662-41FE-9C1D-F01998B2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F987A08-3ECD-4E3C-912A-D092B4789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83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78CF96-F514-4439-A45B-5BD5D613F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3582DDC-1151-49FB-AAB3-A3F2F1A4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4FEFB2-9E1E-4A30-A103-90060EA80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41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62477-B9ED-4B7F-8B6D-79DF1AA86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FF3393-3B8E-4111-A57F-B6B34F1D0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A533D2-D2A9-4542-8639-4A5EAAE05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C7DFBF-1C91-4E86-B936-4C2A95D7C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89D08C9-99F7-4D57-AD37-DC278235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604A8A-9988-4E9F-8E8C-905FA436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08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479F28-ECFE-4A53-BAD1-B5554D98A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BEE7D24-737C-4063-A734-EF35947ACC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A82CE7-DB21-41D1-80F6-F759025A9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B95AEB-B372-454D-85FF-AE52A692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DC30E1C-050B-4C5B-B629-C5B922F6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6FEAA0-D557-400E-B1FB-F78476C8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21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20C01-C1BA-4983-BD9D-D185335E8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16521B0-4999-45B4-B05C-5C36EDE73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EDB9B6-251D-4AC0-8A29-D64E95938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5E2750-2B13-4987-8ADE-15FB253D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525914-6C66-4784-B15E-E49D9B2D8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483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B6FF1CF-220B-4CF4-928F-BD9A72318C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C9A222B-5BE4-427A-A63A-28A1C381D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CCB04D-83CD-4C96-AB6A-1FB1FBB9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CA0472-5D6C-4004-B653-2DA98902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D7B896-EBA6-49BE-853D-55E2E77A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80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45000">
              <a:schemeClr val="accent1">
                <a:lumMod val="75000"/>
              </a:schemeClr>
            </a:gs>
            <a:gs pos="76000">
              <a:schemeClr val="accent5">
                <a:lumMod val="75000"/>
              </a:schemeClr>
            </a:gs>
            <a:gs pos="100000">
              <a:schemeClr val="accent5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A73F389-5CC3-4B90-AF58-E3651F25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9416D3-5F50-40A5-B948-579E07B54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B87843-8F0D-49DB-AA1B-113A058323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5E590-0025-4C14-A9BE-88B7070B964A}" type="datetimeFigureOut">
              <a:rPr lang="de-DE" smtClean="0"/>
              <a:t>25.02.2025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F862A0-8058-4093-977E-CBFFEDFD0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8066CB-5649-48B2-88D6-52E53DB6B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72C14-A35E-468A-9BB0-2CCBC7B01D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04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.d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E10F7-6C4D-4ACA-A9D4-C3FF5760D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JUICE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80CCC3-CE0A-4CF1-A283-0DE11BB757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i="1" dirty="0">
                <a:solidFill>
                  <a:schemeClr val="bg1"/>
                </a:solidFill>
              </a:rPr>
              <a:t>Ju</a:t>
            </a:r>
            <a:r>
              <a:rPr lang="de-DE" dirty="0">
                <a:solidFill>
                  <a:schemeClr val="bg1"/>
                </a:solidFill>
              </a:rPr>
              <a:t>piter </a:t>
            </a:r>
            <a:r>
              <a:rPr lang="de-DE" b="1" i="1" dirty="0" err="1">
                <a:solidFill>
                  <a:schemeClr val="bg1"/>
                </a:solidFill>
              </a:rPr>
              <a:t>Ic</a:t>
            </a:r>
            <a:r>
              <a:rPr lang="de-DE" dirty="0" err="1">
                <a:solidFill>
                  <a:schemeClr val="bg1"/>
                </a:solidFill>
              </a:rPr>
              <a:t>y</a:t>
            </a:r>
            <a:r>
              <a:rPr lang="de-DE" dirty="0">
                <a:solidFill>
                  <a:schemeClr val="bg1"/>
                </a:solidFill>
              </a:rPr>
              <a:t> Moons </a:t>
            </a:r>
            <a:r>
              <a:rPr lang="de-DE" b="1" i="1" dirty="0">
                <a:solidFill>
                  <a:schemeClr val="bg1"/>
                </a:solidFill>
              </a:rPr>
              <a:t>E</a:t>
            </a:r>
            <a:r>
              <a:rPr lang="de-DE" dirty="0">
                <a:solidFill>
                  <a:schemeClr val="bg1"/>
                </a:solidFill>
              </a:rPr>
              <a:t>xplorer</a:t>
            </a:r>
          </a:p>
        </p:txBody>
      </p:sp>
    </p:spTree>
    <p:extLst>
      <p:ext uri="{BB962C8B-B14F-4D97-AF65-F5344CB8AC3E}">
        <p14:creationId xmlns:p14="http://schemas.microsoft.com/office/powerpoint/2010/main" val="354177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ED9FD64-6447-400A-98BF-9BCAD3A30C90}"/>
              </a:ext>
            </a:extLst>
          </p:cNvPr>
          <p:cNvSpPr txBox="1"/>
          <p:nvPr/>
        </p:nvSpPr>
        <p:spPr>
          <a:xfrm>
            <a:off x="374904" y="402336"/>
            <a:ext cx="3369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chemeClr val="bg1"/>
                </a:solidFill>
              </a:rPr>
              <a:t>Überblick: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EB85588-59B4-444C-B374-EFB778B89A15}"/>
              </a:ext>
            </a:extLst>
          </p:cNvPr>
          <p:cNvSpPr txBox="1"/>
          <p:nvPr/>
        </p:nvSpPr>
        <p:spPr>
          <a:xfrm>
            <a:off x="2350008" y="2159421"/>
            <a:ext cx="809244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de-DE" sz="2400" dirty="0">
                <a:solidFill>
                  <a:schemeClr val="bg1"/>
                </a:solidFill>
              </a:rPr>
              <a:t>JUICE ist eine Raumsonde, die am 14. April 2023 vom europäischen Raumfahrtbahnhof Kourou in Französisch-Guyana gestartet ist. Sie wird im Juli 2031 Jupiter erreichen.</a:t>
            </a:r>
          </a:p>
          <a:p>
            <a:r>
              <a:rPr lang="de-DE" sz="2400" dirty="0">
                <a:solidFill>
                  <a:schemeClr val="bg1"/>
                </a:solidFill>
              </a:rPr>
              <a:t>Nach zwei Jahren und mehreren Vorbeiflügen an den Monden Europa und </a:t>
            </a:r>
            <a:r>
              <a:rPr lang="de-DE" sz="2400" dirty="0" err="1">
                <a:solidFill>
                  <a:schemeClr val="bg1"/>
                </a:solidFill>
              </a:rPr>
              <a:t>Kallisto</a:t>
            </a:r>
            <a:r>
              <a:rPr lang="de-DE" sz="2400" dirty="0">
                <a:solidFill>
                  <a:schemeClr val="bg1"/>
                </a:solidFill>
              </a:rPr>
              <a:t> soll sie im Dezember 2034</a:t>
            </a:r>
            <a:r>
              <a:rPr lang="de-DE" sz="2400" baseline="30000" dirty="0">
                <a:solidFill>
                  <a:schemeClr val="bg1"/>
                </a:solidFill>
              </a:rPr>
              <a:t> </a:t>
            </a:r>
            <a:r>
              <a:rPr lang="de-DE" sz="2400" dirty="0">
                <a:solidFill>
                  <a:schemeClr val="bg1"/>
                </a:solidFill>
              </a:rPr>
              <a:t>in eine Umlaufbahn um den Mond Ganymed eintreten.</a:t>
            </a:r>
          </a:p>
        </p:txBody>
      </p:sp>
    </p:spTree>
    <p:extLst>
      <p:ext uri="{BB962C8B-B14F-4D97-AF65-F5344CB8AC3E}">
        <p14:creationId xmlns:p14="http://schemas.microsoft.com/office/powerpoint/2010/main" val="2486010370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051CE-620E-454A-98CB-9017B14F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073690"/>
            <a:ext cx="3932237" cy="645382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   Aufbau von JUICE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26199BF-2BD4-4A12-83D3-7DBB3C24E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2878" y="1719072"/>
            <a:ext cx="6785178" cy="3794136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62CE5A-366B-4523-8AAE-339749B0C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2920" y="1719072"/>
            <a:ext cx="4477957" cy="4416552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Maße: 4,09 m ∙ 2,86 m ∙ 4,35 m </a:t>
            </a:r>
          </a:p>
          <a:p>
            <a:pPr defTabSz="36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dirty="0">
                <a:solidFill>
                  <a:schemeClr val="bg1"/>
                </a:solidFill>
              </a:rPr>
              <a:t>      (mit eingefahrenen Anbauten)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Startgewicht: 6000 kg </a:t>
            </a:r>
          </a:p>
          <a:p>
            <a:pPr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dirty="0">
                <a:solidFill>
                  <a:schemeClr val="bg1"/>
                </a:solidFill>
              </a:rPr>
              <a:t> 	davon  	3650 kg Treibstoff       </a:t>
            </a:r>
          </a:p>
          <a:p>
            <a:pPr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dirty="0">
                <a:solidFill>
                  <a:schemeClr val="bg1"/>
                </a:solidFill>
              </a:rPr>
              <a:t>			  280 kg Nutzlast</a:t>
            </a:r>
          </a:p>
          <a:p>
            <a:pPr defTabSz="360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dirty="0">
                <a:solidFill>
                  <a:schemeClr val="bg1"/>
                </a:solidFill>
              </a:rPr>
              <a:t>			2420 kg Leermasse   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Haupttriebwerk erzeugt einen Schub von 425 N  (benötigt man fürs Einschwenken in die </a:t>
            </a:r>
          </a:p>
          <a:p>
            <a:pPr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dirty="0">
                <a:solidFill>
                  <a:schemeClr val="bg1"/>
                </a:solidFill>
              </a:rPr>
              <a:t>        Jupiterumlaufbahn und Vorbeiflüge)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Es gibt kleine Steuerdüsen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Paneele Maße: 2,5 m ∙ 3,5 m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Fläche der schwenkbaren Paneele insgesamt: 85 m²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Spannweite: 27 m    </a:t>
            </a:r>
          </a:p>
          <a:p>
            <a:pPr marL="285750" indent="-285750" defTabSz="3600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Speicher für Wissenschaftsdaten: 1,25 TB               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40663"/>
      </p:ext>
    </p:extLst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D5F7BDAC-BBE6-4C88-A8D5-85680AE780CC}"/>
              </a:ext>
            </a:extLst>
          </p:cNvPr>
          <p:cNvSpPr txBox="1"/>
          <p:nvPr/>
        </p:nvSpPr>
        <p:spPr>
          <a:xfrm>
            <a:off x="3695700" y="301752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Was erhofft man sich?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620C076-AC12-421F-98E8-56B934CECCCA}"/>
              </a:ext>
            </a:extLst>
          </p:cNvPr>
          <p:cNvSpPr txBox="1"/>
          <p:nvPr/>
        </p:nvSpPr>
        <p:spPr>
          <a:xfrm>
            <a:off x="731520" y="1259181"/>
            <a:ext cx="4370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3200" dirty="0">
                <a:solidFill>
                  <a:schemeClr val="bg1"/>
                </a:solidFill>
              </a:rPr>
              <a:t>Ziele: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Die Ozeane nachweisen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Fundamentale Eigenschaften wie Dichte und Salzgehalt bestimmen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Dynamische Vorgänge in den Ozeanen und den darüberliegenden Eisschichten untersuchen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A37031B-A264-44BF-AADC-49E57F642173}"/>
              </a:ext>
            </a:extLst>
          </p:cNvPr>
          <p:cNvSpPr txBox="1"/>
          <p:nvPr/>
        </p:nvSpPr>
        <p:spPr>
          <a:xfrm>
            <a:off x="5796762" y="3500604"/>
            <a:ext cx="539907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3200" dirty="0">
                <a:solidFill>
                  <a:schemeClr val="bg1"/>
                </a:solidFill>
              </a:rPr>
              <a:t>Leben: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Vielleicht günstige Bedingungen für die Existenz von Leben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In den Ozeanen gibt es moderate Temperaturen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Möglicherweise Beimengungen von Salzen und Mineralien</a:t>
            </a:r>
          </a:p>
        </p:txBody>
      </p:sp>
    </p:spTree>
    <p:extLst>
      <p:ext uri="{BB962C8B-B14F-4D97-AF65-F5344CB8AC3E}">
        <p14:creationId xmlns:p14="http://schemas.microsoft.com/office/powerpoint/2010/main" val="3023503541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7DFA28-389F-4CA4-BB4F-16D093D09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3027" y="329184"/>
            <a:ext cx="1845945" cy="777240"/>
          </a:xfrm>
        </p:spPr>
        <p:txBody>
          <a:bodyPr>
            <a:normAutofit/>
          </a:bodyPr>
          <a:lstStyle/>
          <a:p>
            <a:r>
              <a:rPr lang="de-DE" sz="4400" dirty="0">
                <a:solidFill>
                  <a:schemeClr val="bg1"/>
                </a:solidFill>
              </a:rPr>
              <a:t>Europa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8FD741C-C12E-4FEE-9C72-1882D35E3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1" y="1603724"/>
            <a:ext cx="4263008" cy="4263008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9A9753-746E-4FFD-949E-8DB49FFBF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1812" y="2729483"/>
            <a:ext cx="3809332" cy="1888237"/>
          </a:xfrm>
        </p:spPr>
        <p:txBody>
          <a:bodyPr>
            <a:norm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800" dirty="0">
                <a:solidFill>
                  <a:schemeClr val="bg1"/>
                </a:solidFill>
              </a:rPr>
              <a:t>               </a:t>
            </a:r>
            <a:r>
              <a:rPr lang="de-DE" sz="2800" dirty="0">
                <a:solidFill>
                  <a:schemeClr val="bg1"/>
                </a:solidFill>
              </a:rPr>
              <a:t>Erforschung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Flüssiges Wasser unter Eisschicht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Kryovulkanisch aktive Regionen an der Oberfläche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2 Vorbeiflüge an Europa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AB08A06-8D62-4762-AE51-5EBFB12878FA}"/>
              </a:ext>
            </a:extLst>
          </p:cNvPr>
          <p:cNvSpPr txBox="1"/>
          <p:nvPr/>
        </p:nvSpPr>
        <p:spPr>
          <a:xfrm>
            <a:off x="9107424" y="5875876"/>
            <a:ext cx="1372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Bild:  </a:t>
            </a:r>
            <a:r>
              <a:rPr lang="de-DE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www.fr.de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005219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3CA81-0551-4CC9-B86A-DEAC80DD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4055" y="493701"/>
            <a:ext cx="2344320" cy="685800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bg1"/>
                </a:solidFill>
              </a:rPr>
              <a:t>           </a:t>
            </a:r>
            <a:r>
              <a:rPr lang="de-DE" sz="4900" dirty="0">
                <a:solidFill>
                  <a:schemeClr val="bg1"/>
                </a:solidFill>
              </a:rPr>
              <a:t>Ganymed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C0A82E1-B9AD-48E3-965B-C34E4611E2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6215" y="2212773"/>
            <a:ext cx="5605997" cy="334678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E8D7E5-B1FE-4FC8-A0CA-BC710372B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56295"/>
            <a:ext cx="3932237" cy="245973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Fokus der 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Einziger Mond, der ein magnetisches Dipolfeld selber erzeugt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Eigenes induziertes Magnetfeld als Reaktion auf die rotierende, zeitlich variable Magnetosphäre Jupiters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chemeClr val="bg1"/>
                </a:solidFill>
              </a:rPr>
              <a:t>JUICE schwenkt im Dezember 2034 in einen permanenten Orbit ein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09B6553-A763-4956-8890-2D246F097BCB}"/>
              </a:ext>
            </a:extLst>
          </p:cNvPr>
          <p:cNvSpPr txBox="1"/>
          <p:nvPr/>
        </p:nvSpPr>
        <p:spPr>
          <a:xfrm>
            <a:off x="5746215" y="5559553"/>
            <a:ext cx="415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Bild:   Ganymeds Geheimnisse – scinexx.de</a:t>
            </a:r>
          </a:p>
        </p:txBody>
      </p:sp>
    </p:spTree>
    <p:extLst>
      <p:ext uri="{BB962C8B-B14F-4D97-AF65-F5344CB8AC3E}">
        <p14:creationId xmlns:p14="http://schemas.microsoft.com/office/powerpoint/2010/main" val="2976421502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57033-70CD-4535-BA8E-5CDFBC0E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77" y="393192"/>
            <a:ext cx="1864233" cy="749808"/>
          </a:xfrm>
        </p:spPr>
        <p:txBody>
          <a:bodyPr>
            <a:normAutofit/>
          </a:bodyPr>
          <a:lstStyle/>
          <a:p>
            <a:r>
              <a:rPr lang="de-DE" sz="4400" dirty="0" err="1">
                <a:solidFill>
                  <a:schemeClr val="bg1"/>
                </a:solidFill>
              </a:rPr>
              <a:t>Kallisto</a:t>
            </a:r>
            <a:endParaRPr lang="de-DE" sz="4400" dirty="0">
              <a:solidFill>
                <a:schemeClr val="bg1"/>
              </a:solidFill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C4030EE-126D-4A66-BB35-A40FC5F74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6107" y="1746440"/>
            <a:ext cx="4189228" cy="4261231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1791B5D-7BAB-4348-8F91-674BD65B2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05454"/>
            <a:ext cx="4646106" cy="274320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</a:rPr>
              <a:t>Oberfläche ist ein Relikt aus der Frühphase des Sonnensystems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</a:rPr>
              <a:t>Man weiß vergleichsmäßig wenig über seine innere Struktur und seine Entwicklung</a:t>
            </a:r>
          </a:p>
          <a:p>
            <a:pPr marL="342900" indent="-342900">
              <a:lnSpc>
                <a:spcPct val="50000"/>
              </a:lnSpc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</a:rPr>
              <a:t>21 Vorbeiflüge an </a:t>
            </a:r>
            <a:r>
              <a:rPr lang="de-DE" sz="2000" dirty="0" err="1">
                <a:solidFill>
                  <a:schemeClr val="bg1"/>
                </a:solidFill>
              </a:rPr>
              <a:t>Kallisto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6D06884-259D-4695-90A4-A29C8DF2D7E3}"/>
              </a:ext>
            </a:extLst>
          </p:cNvPr>
          <p:cNvSpPr txBox="1"/>
          <p:nvPr/>
        </p:nvSpPr>
        <p:spPr>
          <a:xfrm>
            <a:off x="6601968" y="5971032"/>
            <a:ext cx="3396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Bild:   </a:t>
            </a:r>
            <a:r>
              <a:rPr lang="de-DE" dirty="0" err="1">
                <a:solidFill>
                  <a:schemeClr val="bg1"/>
                </a:solidFill>
              </a:rPr>
              <a:t>Kallisto</a:t>
            </a:r>
            <a:r>
              <a:rPr lang="de-DE" dirty="0">
                <a:solidFill>
                  <a:schemeClr val="bg1"/>
                </a:solidFill>
              </a:rPr>
              <a:t> (Mond) – Wikipedia </a:t>
            </a:r>
          </a:p>
        </p:txBody>
      </p:sp>
    </p:spTree>
    <p:extLst>
      <p:ext uri="{BB962C8B-B14F-4D97-AF65-F5344CB8AC3E}">
        <p14:creationId xmlns:p14="http://schemas.microsoft.com/office/powerpoint/2010/main" val="1369331916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FC8BB8F-3354-4570-9F4A-425DF4D4625F}"/>
              </a:ext>
            </a:extLst>
          </p:cNvPr>
          <p:cNvSpPr txBox="1"/>
          <p:nvPr/>
        </p:nvSpPr>
        <p:spPr>
          <a:xfrm>
            <a:off x="960120" y="1088136"/>
            <a:ext cx="1956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Quellen:   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3351043-5C48-48E1-8107-06CF935E24D2}"/>
              </a:ext>
            </a:extLst>
          </p:cNvPr>
          <p:cNvSpPr txBox="1"/>
          <p:nvPr/>
        </p:nvSpPr>
        <p:spPr>
          <a:xfrm>
            <a:off x="3887724" y="2106918"/>
            <a:ext cx="441655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Wikipedia JUICE (Raumsonde)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JUICE – Erkundung von Jupiter und seinen Monden (DLR)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Kosmos Himmelsjahr 2025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Juice – Mission zum Jupiter erfolgreich gestartet – SWR Wissen</a:t>
            </a:r>
          </a:p>
        </p:txBody>
      </p:sp>
    </p:spTree>
    <p:extLst>
      <p:ext uri="{BB962C8B-B14F-4D97-AF65-F5344CB8AC3E}">
        <p14:creationId xmlns:p14="http://schemas.microsoft.com/office/powerpoint/2010/main" val="697017564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Office PowerPoint</Application>
  <PresentationFormat>Breitbild</PresentationFormat>
  <Paragraphs>51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</vt:lpstr>
      <vt:lpstr>JUICE</vt:lpstr>
      <vt:lpstr>PowerPoint-Präsentation</vt:lpstr>
      <vt:lpstr>   Aufbau von JUICE</vt:lpstr>
      <vt:lpstr>PowerPoint-Präsentation</vt:lpstr>
      <vt:lpstr>Europa</vt:lpstr>
      <vt:lpstr>           Ganymed</vt:lpstr>
      <vt:lpstr>Kallisto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JUICE</dc:title>
  <dc:creator>Franziska Fastenrath</dc:creator>
  <cp:lastModifiedBy>Frank Gerd Hill</cp:lastModifiedBy>
  <cp:revision>28</cp:revision>
  <dcterms:created xsi:type="dcterms:W3CDTF">2025-01-07T13:46:42Z</dcterms:created>
  <dcterms:modified xsi:type="dcterms:W3CDTF">2025-02-25T13:13:00Z</dcterms:modified>
</cp:coreProperties>
</file>